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58"/>
  </p:notesMasterIdLst>
  <p:sldIdLst>
    <p:sldId id="454" r:id="rId2"/>
    <p:sldId id="541" r:id="rId3"/>
    <p:sldId id="576" r:id="rId4"/>
    <p:sldId id="577" r:id="rId5"/>
    <p:sldId id="575" r:id="rId6"/>
    <p:sldId id="474" r:id="rId7"/>
    <p:sldId id="581" r:id="rId8"/>
    <p:sldId id="563" r:id="rId9"/>
    <p:sldId id="457" r:id="rId10"/>
    <p:sldId id="537" r:id="rId11"/>
    <p:sldId id="540" r:id="rId12"/>
    <p:sldId id="539" r:id="rId13"/>
    <p:sldId id="536" r:id="rId14"/>
    <p:sldId id="572" r:id="rId15"/>
    <p:sldId id="574" r:id="rId16"/>
    <p:sldId id="573" r:id="rId17"/>
    <p:sldId id="560" r:id="rId18"/>
    <p:sldId id="538" r:id="rId19"/>
    <p:sldId id="303" r:id="rId20"/>
    <p:sldId id="476" r:id="rId21"/>
    <p:sldId id="528" r:id="rId22"/>
    <p:sldId id="580" r:id="rId23"/>
    <p:sldId id="497" r:id="rId24"/>
    <p:sldId id="530" r:id="rId25"/>
    <p:sldId id="566" r:id="rId26"/>
    <p:sldId id="565" r:id="rId27"/>
    <p:sldId id="564" r:id="rId28"/>
    <p:sldId id="562" r:id="rId29"/>
    <p:sldId id="561" r:id="rId30"/>
    <p:sldId id="556" r:id="rId31"/>
    <p:sldId id="555" r:id="rId32"/>
    <p:sldId id="554" r:id="rId33"/>
    <p:sldId id="553" r:id="rId34"/>
    <p:sldId id="552" r:id="rId35"/>
    <p:sldId id="551" r:id="rId36"/>
    <p:sldId id="567" r:id="rId37"/>
    <p:sldId id="571" r:id="rId38"/>
    <p:sldId id="570" r:id="rId39"/>
    <p:sldId id="568" r:id="rId40"/>
    <p:sldId id="550" r:id="rId41"/>
    <p:sldId id="549" r:id="rId42"/>
    <p:sldId id="548" r:id="rId43"/>
    <p:sldId id="559" r:id="rId44"/>
    <p:sldId id="558" r:id="rId45"/>
    <p:sldId id="557" r:id="rId46"/>
    <p:sldId id="569" r:id="rId47"/>
    <p:sldId id="547" r:id="rId48"/>
    <p:sldId id="527" r:id="rId49"/>
    <p:sldId id="546" r:id="rId50"/>
    <p:sldId id="578" r:id="rId51"/>
    <p:sldId id="545" r:id="rId52"/>
    <p:sldId id="579" r:id="rId53"/>
    <p:sldId id="544" r:id="rId54"/>
    <p:sldId id="543" r:id="rId55"/>
    <p:sldId id="542" r:id="rId56"/>
    <p:sldId id="475" r:id="rId57"/>
  </p:sldIdLst>
  <p:sldSz cx="9144000" cy="6858000" type="screen4x3"/>
  <p:notesSz cx="6858000" cy="9144000"/>
  <p:embeddedFontLst>
    <p:embeddedFont>
      <p:font typeface="Arial Black" panose="020B0A04020102020204" pitchFamily="34" charset="0"/>
      <p:bold r:id="rId59"/>
    </p:embeddedFont>
    <p:embeddedFont>
      <p:font typeface="Calibri" panose="020F050202020403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363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303" autoAdjust="0"/>
  </p:normalViewPr>
  <p:slideViewPr>
    <p:cSldViewPr snapToGrid="0">
      <p:cViewPr>
        <p:scale>
          <a:sx n="82" d="100"/>
          <a:sy n="82" d="100"/>
        </p:scale>
        <p:origin x="1764" y="570"/>
      </p:cViewPr>
      <p:guideLst/>
    </p:cSldViewPr>
  </p:slideViewPr>
  <p:outlineViewPr>
    <p:cViewPr>
      <p:scale>
        <a:sx n="33" d="100"/>
        <a:sy n="33" d="100"/>
      </p:scale>
      <p:origin x="0" y="-1540"/>
    </p:cViewPr>
  </p:outlineViewPr>
  <p:notesTextViewPr>
    <p:cViewPr>
      <p:scale>
        <a:sx n="1" d="1"/>
        <a:sy n="1" d="1"/>
      </p:scale>
      <p:origin x="0" y="0"/>
    </p:cViewPr>
  </p:notesTextViewPr>
  <p:sorterViewPr>
    <p:cViewPr>
      <p:scale>
        <a:sx n="80" d="100"/>
        <a:sy n="80" d="100"/>
      </p:scale>
      <p:origin x="0" y="-40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Howard Astronomical League, February 20, 2020</a:t>
            </a:r>
            <a:endParaRPr sz="1200" b="0" i="0" u="none" strike="noStrike" cap="none" dirty="0">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452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4104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7" r:id="rId4"/>
  </p:sldLayoutIdLst>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Great_Comet_of_1618" TargetMode="External"/><Relationship Id="rId13" Type="http://schemas.openxmlformats.org/officeDocument/2006/relationships/hyperlink" Target="https://en.wikipedia.org/wiki/Great_Comet_of_1843" TargetMode="External"/><Relationship Id="rId18" Type="http://schemas.openxmlformats.org/officeDocument/2006/relationships/hyperlink" Target="https://en.wikipedia.org/wiki/Great_Comet_of_1882" TargetMode="External"/><Relationship Id="rId26" Type="http://schemas.openxmlformats.org/officeDocument/2006/relationships/hyperlink" Target="https://en.wikipedia.org/wiki/Comet_Bennett" TargetMode="External"/><Relationship Id="rId3" Type="http://schemas.openxmlformats.org/officeDocument/2006/relationships/hyperlink" Target="https://en.wikipedia.org/wiki/Caesar%27s_Comet" TargetMode="External"/><Relationship Id="rId21" Type="http://schemas.openxmlformats.org/officeDocument/2006/relationships/hyperlink" Target="https://en.wikipedia.org/wiki/Comet_Skjellerup%E2%80%93Maristany" TargetMode="External"/><Relationship Id="rId7" Type="http://schemas.openxmlformats.org/officeDocument/2006/relationships/hyperlink" Target="https://en.wikipedia.org/wiki/Great_Comet_of_1577" TargetMode="External"/><Relationship Id="rId12" Type="http://schemas.openxmlformats.org/officeDocument/2006/relationships/hyperlink" Target="https://en.wikipedia.org/wiki/Great_Comet_of_1819" TargetMode="External"/><Relationship Id="rId17" Type="http://schemas.openxmlformats.org/officeDocument/2006/relationships/hyperlink" Target="https://en.wikipedia.org/wiki/C/1874_H1" TargetMode="External"/><Relationship Id="rId25" Type="http://schemas.openxmlformats.org/officeDocument/2006/relationships/hyperlink" Target="https://en.wikipedia.org/wiki/Comet_Ikeya%E2%80%93Seki" TargetMode="External"/><Relationship Id="rId2" Type="http://schemas.openxmlformats.org/officeDocument/2006/relationships/hyperlink" Target="https://en.wikipedia.org/wiki/Halley%27s_Comet" TargetMode="External"/><Relationship Id="rId16" Type="http://schemas.openxmlformats.org/officeDocument/2006/relationships/hyperlink" Target="https://en.wikipedia.org/wiki/C/1861_J1" TargetMode="External"/><Relationship Id="rId20" Type="http://schemas.openxmlformats.org/officeDocument/2006/relationships/hyperlink" Target="https://en.wikipedia.org/wiki/Great_Daylight_Comet_of_1910" TargetMode="External"/><Relationship Id="rId29" Type="http://schemas.openxmlformats.org/officeDocument/2006/relationships/hyperlink" Target="https://en.wikipedia.org/wiki/Comet_Hyakutake" TargetMode="External"/><Relationship Id="rId1" Type="http://schemas.openxmlformats.org/officeDocument/2006/relationships/slideLayout" Target="../slideLayouts/slideLayout2.xml"/><Relationship Id="rId6" Type="http://schemas.openxmlformats.org/officeDocument/2006/relationships/hyperlink" Target="https://en.wikipedia.org/wiki/C/1556_D1" TargetMode="External"/><Relationship Id="rId11" Type="http://schemas.openxmlformats.org/officeDocument/2006/relationships/hyperlink" Target="https://en.wikipedia.org/wiki/C/1811_F1" TargetMode="External"/><Relationship Id="rId24" Type="http://schemas.openxmlformats.org/officeDocument/2006/relationships/hyperlink" Target="https://en.wikipedia.org/w/index.php?title=Comet_Seki-Lines&amp;action=edit&amp;redlink=1" TargetMode="External"/><Relationship Id="rId5" Type="http://schemas.openxmlformats.org/officeDocument/2006/relationships/hyperlink" Target="https://en.wikipedia.org/wiki/Great_Comet_of_1264" TargetMode="External"/><Relationship Id="rId15" Type="http://schemas.openxmlformats.org/officeDocument/2006/relationships/hyperlink" Target="https://en.wikipedia.org/wiki/Comet_Donati" TargetMode="External"/><Relationship Id="rId23" Type="http://schemas.openxmlformats.org/officeDocument/2006/relationships/hyperlink" Target="https://en.wikipedia.org/wiki/C/1957_P1_(Mrkos)" TargetMode="External"/><Relationship Id="rId28" Type="http://schemas.openxmlformats.org/officeDocument/2006/relationships/hyperlink" Target="https://en.wikipedia.org/wiki/Comet_West" TargetMode="External"/><Relationship Id="rId10" Type="http://schemas.openxmlformats.org/officeDocument/2006/relationships/hyperlink" Target="https://en.wikipedia.org/wiki/C/1743_X1" TargetMode="External"/><Relationship Id="rId19" Type="http://schemas.openxmlformats.org/officeDocument/2006/relationships/hyperlink" Target="https://en.wikipedia.org/wiki/Great_Comet_of_1901" TargetMode="External"/><Relationship Id="rId31" Type="http://schemas.openxmlformats.org/officeDocument/2006/relationships/hyperlink" Target="https://en.wikipedia.org/wiki/C/2006_P1" TargetMode="External"/><Relationship Id="rId4" Type="http://schemas.openxmlformats.org/officeDocument/2006/relationships/hyperlink" Target="https://en.wikipedia.org/wiki/X/1106_C1" TargetMode="External"/><Relationship Id="rId9" Type="http://schemas.openxmlformats.org/officeDocument/2006/relationships/hyperlink" Target="https://en.wikipedia.org/wiki/C/1680_V1" TargetMode="External"/><Relationship Id="rId14" Type="http://schemas.openxmlformats.org/officeDocument/2006/relationships/hyperlink" Target="https://en.wikipedia.org/wiki/Great_comet#cite_note-7" TargetMode="External"/><Relationship Id="rId22" Type="http://schemas.openxmlformats.org/officeDocument/2006/relationships/hyperlink" Target="https://en.wikipedia.org/wiki/Comet_Arend%E2%80%93Roland" TargetMode="External"/><Relationship Id="rId27" Type="http://schemas.openxmlformats.org/officeDocument/2006/relationships/hyperlink" Target="https://en.wikipedia.org/wiki/Comet_Kohoutek" TargetMode="External"/><Relationship Id="rId30" Type="http://schemas.openxmlformats.org/officeDocument/2006/relationships/hyperlink" Target="https://en.wikipedia.org/wiki/Comet_Hale%E2%80%93Bopp"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vxyO_x8Nzx0&amp;feature=youtu.b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439706089?utm_source=email&amp;utm_medium=vimeo-cliptranscode-201504&amp;utm_campaign=28749"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976912" y="103391"/>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dirty="0">
                <a:solidFill>
                  <a:schemeClr val="bg1"/>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dirty="0">
                <a:solidFill>
                  <a:schemeClr val="bg1"/>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dirty="0">
                <a:solidFill>
                  <a:schemeClr val="bg1"/>
                </a:solidFill>
                <a:latin typeface="Times New Roman"/>
                <a:ea typeface="Times New Roman"/>
                <a:cs typeface="Times New Roman"/>
                <a:sym typeface="Times New Roman"/>
              </a:rPr>
              <a:t>League</a:t>
            </a:r>
          </a:p>
        </p:txBody>
      </p:sp>
      <p:sp>
        <p:nvSpPr>
          <p:cNvPr id="86" name="Shape 86"/>
          <p:cNvSpPr txBox="1"/>
          <p:nvPr/>
        </p:nvSpPr>
        <p:spPr>
          <a:xfrm>
            <a:off x="2688494" y="5903501"/>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a:solidFill>
                  <a:schemeClr val="bg1"/>
                </a:solidFill>
                <a:latin typeface="Times New Roman"/>
                <a:ea typeface="Times New Roman"/>
                <a:cs typeface="Times New Roman"/>
                <a:sym typeface="Times New Roman"/>
              </a:rPr>
              <a:t>July 23</a:t>
            </a:r>
            <a:r>
              <a:rPr lang="en-US" sz="3600" b="0" i="0" u="none" strike="noStrike" cap="none" dirty="0">
                <a:solidFill>
                  <a:schemeClr val="bg1"/>
                </a:solidFill>
                <a:latin typeface="Times New Roman"/>
                <a:ea typeface="Times New Roman"/>
                <a:cs typeface="Times New Roman"/>
                <a:sym typeface="Times New Roman"/>
              </a:rPr>
              <a:t>, 2020</a:t>
            </a:r>
          </a:p>
        </p:txBody>
      </p:sp>
      <p:pic>
        <p:nvPicPr>
          <p:cNvPr id="87" name="Shape 87" descr="HAL10Logo4.png"/>
          <p:cNvPicPr preferRelativeResize="0"/>
          <p:nvPr/>
        </p:nvPicPr>
        <p:blipFill rotWithShape="1">
          <a:blip r:embed="rId4">
            <a:alphaModFix/>
          </a:blip>
          <a:srcRect/>
          <a:stretch/>
        </p:blipFill>
        <p:spPr>
          <a:xfrm>
            <a:off x="0" y="3569249"/>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a:solidFill>
                  <a:schemeClr val="lt1"/>
                </a:solidFill>
                <a:latin typeface="Arial Black"/>
                <a:ea typeface="Arial Black"/>
                <a:cs typeface="Arial Black"/>
                <a:sym typeface="Arial Black"/>
              </a:rPr>
              <a:t>20</a:t>
            </a:r>
          </a:p>
          <a:p>
            <a:pPr marL="0" marR="0" lvl="0" indent="0" algn="l" rtl="0">
              <a:spcBef>
                <a:spcPts val="0"/>
              </a:spcBef>
              <a:buSzPct val="25000"/>
              <a:buNone/>
            </a:pPr>
            <a:endParaRPr lang="en-US" sz="2800" b="1" i="0" u="none" strike="noStrike" cap="none" dirty="0">
              <a:solidFill>
                <a:schemeClr val="lt1"/>
              </a:solidFill>
              <a:latin typeface="Arial Black"/>
              <a:ea typeface="Arial Black"/>
              <a:cs typeface="Arial Black"/>
              <a:sym typeface="Arial Black"/>
            </a:endParaRPr>
          </a:p>
        </p:txBody>
      </p:sp>
    </p:spTree>
    <p:extLst>
      <p:ext uri="{BB962C8B-B14F-4D97-AF65-F5344CB8AC3E}">
        <p14:creationId xmlns:p14="http://schemas.microsoft.com/office/powerpoint/2010/main" val="37231554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0E089F-39D7-430E-90FB-DA4C2D549E6D}"/>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AD53C1-7E64-45EC-9A4B-12E62B90966D}"/>
              </a:ext>
            </a:extLst>
          </p:cNvPr>
          <p:cNvPicPr>
            <a:picLocks noChangeAspect="1"/>
          </p:cNvPicPr>
          <p:nvPr/>
        </p:nvPicPr>
        <p:blipFill>
          <a:blip r:embed="rId2"/>
          <a:stretch>
            <a:fillRect/>
          </a:stretch>
        </p:blipFill>
        <p:spPr>
          <a:xfrm>
            <a:off x="2714625" y="600075"/>
            <a:ext cx="6429375" cy="5657850"/>
          </a:xfrm>
          <a:prstGeom prst="rect">
            <a:avLst/>
          </a:prstGeom>
        </p:spPr>
      </p:pic>
      <p:sp>
        <p:nvSpPr>
          <p:cNvPr id="6" name="TextBox 5">
            <a:extLst>
              <a:ext uri="{FF2B5EF4-FFF2-40B4-BE49-F238E27FC236}">
                <a16:creationId xmlns:a16="http://schemas.microsoft.com/office/drawing/2014/main" id="{E214C8A9-5B0A-4A1A-9DC7-8340DC60FBDC}"/>
              </a:ext>
            </a:extLst>
          </p:cNvPr>
          <p:cNvSpPr txBox="1"/>
          <p:nvPr/>
        </p:nvSpPr>
        <p:spPr>
          <a:xfrm>
            <a:off x="203200" y="1450109"/>
            <a:ext cx="1958109" cy="1169551"/>
          </a:xfrm>
          <a:prstGeom prst="rect">
            <a:avLst/>
          </a:prstGeom>
          <a:noFill/>
        </p:spPr>
        <p:txBody>
          <a:bodyPr wrap="square" rtlCol="0">
            <a:spAutoFit/>
          </a:bodyPr>
          <a:lstStyle/>
          <a:p>
            <a:r>
              <a:rPr lang="en-US" dirty="0">
                <a:solidFill>
                  <a:schemeClr val="bg1"/>
                </a:solidFill>
              </a:rPr>
              <a:t>The oldest picture of a comet is that of Halley's Comet in the Nuremberg Chronicle for AD 684. </a:t>
            </a:r>
          </a:p>
        </p:txBody>
      </p:sp>
    </p:spTree>
    <p:extLst>
      <p:ext uri="{BB962C8B-B14F-4D97-AF65-F5344CB8AC3E}">
        <p14:creationId xmlns:p14="http://schemas.microsoft.com/office/powerpoint/2010/main" val="29510213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0E089F-39D7-430E-90FB-DA4C2D549E6D}"/>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2C14D9A-E555-458E-91B5-D83EE58A345A}"/>
              </a:ext>
            </a:extLst>
          </p:cNvPr>
          <p:cNvPicPr>
            <a:picLocks noChangeAspect="1"/>
          </p:cNvPicPr>
          <p:nvPr/>
        </p:nvPicPr>
        <p:blipFill>
          <a:blip r:embed="rId2"/>
          <a:stretch>
            <a:fillRect/>
          </a:stretch>
        </p:blipFill>
        <p:spPr>
          <a:xfrm>
            <a:off x="285750" y="0"/>
            <a:ext cx="8572500" cy="5695950"/>
          </a:xfrm>
          <a:prstGeom prst="rect">
            <a:avLst/>
          </a:prstGeom>
        </p:spPr>
      </p:pic>
      <p:sp>
        <p:nvSpPr>
          <p:cNvPr id="3" name="TextBox 2">
            <a:extLst>
              <a:ext uri="{FF2B5EF4-FFF2-40B4-BE49-F238E27FC236}">
                <a16:creationId xmlns:a16="http://schemas.microsoft.com/office/drawing/2014/main" id="{95333145-E8DB-4A56-B6A6-4BDE11AF1FA0}"/>
              </a:ext>
            </a:extLst>
          </p:cNvPr>
          <p:cNvSpPr txBox="1"/>
          <p:nvPr/>
        </p:nvSpPr>
        <p:spPr>
          <a:xfrm>
            <a:off x="285750" y="5902036"/>
            <a:ext cx="8507268" cy="523220"/>
          </a:xfrm>
          <a:prstGeom prst="rect">
            <a:avLst/>
          </a:prstGeom>
          <a:noFill/>
        </p:spPr>
        <p:txBody>
          <a:bodyPr wrap="square" rtlCol="0">
            <a:spAutoFit/>
          </a:bodyPr>
          <a:lstStyle/>
          <a:p>
            <a:r>
              <a:rPr lang="en-US">
                <a:solidFill>
                  <a:schemeClr val="bg1"/>
                </a:solidFill>
              </a:rPr>
              <a:t>One very famous recording of a comet is the appearance of Halley's Comet as a terrifying omen on the Bayeux Tapestry, which records the Norman conquest of England in AD 1066.</a:t>
            </a:r>
            <a:endParaRPr lang="en-US" dirty="0"/>
          </a:p>
        </p:txBody>
      </p:sp>
    </p:spTree>
    <p:extLst>
      <p:ext uri="{BB962C8B-B14F-4D97-AF65-F5344CB8AC3E}">
        <p14:creationId xmlns:p14="http://schemas.microsoft.com/office/powerpoint/2010/main" val="261414189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0E089F-39D7-430E-90FB-DA4C2D549E6D}"/>
              </a:ext>
            </a:extLst>
          </p:cNvPr>
          <p:cNvSpPr/>
          <p:nvPr/>
        </p:nvSpPr>
        <p:spPr>
          <a:xfrm>
            <a:off x="-674740" y="-1072907"/>
            <a:ext cx="9938813" cy="78385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ee the source image">
            <a:extLst>
              <a:ext uri="{FF2B5EF4-FFF2-40B4-BE49-F238E27FC236}">
                <a16:creationId xmlns:a16="http://schemas.microsoft.com/office/drawing/2014/main" id="{81339A2E-95E7-453E-BA3E-33578C1AB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185" y="923636"/>
            <a:ext cx="6205513" cy="428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8304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65DF-CB90-44D5-8B75-CA2974F80E0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225343E-DF6F-49E8-9CA5-F93B7B881B4B}"/>
              </a:ext>
            </a:extLst>
          </p:cNvPr>
          <p:cNvPicPr>
            <a:picLocks noChangeAspect="1"/>
          </p:cNvPicPr>
          <p:nvPr/>
        </p:nvPicPr>
        <p:blipFill>
          <a:blip r:embed="rId2"/>
          <a:stretch>
            <a:fillRect/>
          </a:stretch>
        </p:blipFill>
        <p:spPr>
          <a:xfrm>
            <a:off x="0" y="0"/>
            <a:ext cx="9105900" cy="6096000"/>
          </a:xfrm>
          <a:prstGeom prst="rect">
            <a:avLst/>
          </a:prstGeom>
        </p:spPr>
      </p:pic>
      <p:sp>
        <p:nvSpPr>
          <p:cNvPr id="5" name="TextBox 4">
            <a:extLst>
              <a:ext uri="{FF2B5EF4-FFF2-40B4-BE49-F238E27FC236}">
                <a16:creationId xmlns:a16="http://schemas.microsoft.com/office/drawing/2014/main" id="{23453FD6-8FB6-4586-ACAC-748519401817}"/>
              </a:ext>
            </a:extLst>
          </p:cNvPr>
          <p:cNvSpPr txBox="1"/>
          <p:nvPr/>
        </p:nvSpPr>
        <p:spPr>
          <a:xfrm>
            <a:off x="0" y="6121650"/>
            <a:ext cx="9144000" cy="707578"/>
          </a:xfrm>
          <a:prstGeom prst="rect">
            <a:avLst/>
          </a:prstGeom>
          <a:solidFill>
            <a:schemeClr val="accent1"/>
          </a:solidFill>
        </p:spPr>
        <p:txBody>
          <a:bodyPr wrap="square" rtlCol="0">
            <a:spAutoFit/>
          </a:bodyPr>
          <a:lstStyle/>
          <a:p>
            <a:r>
              <a:rPr lang="en-US" sz="3200" i="1" dirty="0">
                <a:solidFill>
                  <a:srgbClr val="202122"/>
                </a:solidFill>
                <a:latin typeface="Arial" panose="020B0604020202020204" pitchFamily="34" charset="0"/>
              </a:rPr>
              <a:t>The Book of Miracles</a:t>
            </a:r>
            <a:r>
              <a:rPr lang="en-US" sz="3200" dirty="0">
                <a:solidFill>
                  <a:srgbClr val="202122"/>
                </a:solidFill>
                <a:latin typeface="Arial" panose="020B0604020202020204" pitchFamily="34" charset="0"/>
              </a:rPr>
              <a:t> (Augsburg, 16th century)</a:t>
            </a:r>
            <a:endParaRPr lang="en-US" sz="3200" dirty="0"/>
          </a:p>
        </p:txBody>
      </p:sp>
    </p:spTree>
    <p:extLst>
      <p:ext uri="{BB962C8B-B14F-4D97-AF65-F5344CB8AC3E}">
        <p14:creationId xmlns:p14="http://schemas.microsoft.com/office/powerpoint/2010/main" val="155694111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F49B-7FB4-412A-9853-D426A07C781F}"/>
              </a:ext>
            </a:extLst>
          </p:cNvPr>
          <p:cNvSpPr>
            <a:spLocks noGrp="1"/>
          </p:cNvSpPr>
          <p:nvPr>
            <p:ph type="title"/>
          </p:nvPr>
        </p:nvSpPr>
        <p:spPr/>
        <p:txBody>
          <a:bodyPr/>
          <a:lstStyle/>
          <a:p>
            <a:r>
              <a:rPr lang="en-US" dirty="0">
                <a:solidFill>
                  <a:schemeClr val="bg1"/>
                </a:solidFill>
              </a:rPr>
              <a:t>What is a Comet?</a:t>
            </a:r>
          </a:p>
        </p:txBody>
      </p:sp>
      <p:sp>
        <p:nvSpPr>
          <p:cNvPr id="3" name="Rectangle 2">
            <a:extLst>
              <a:ext uri="{FF2B5EF4-FFF2-40B4-BE49-F238E27FC236}">
                <a16:creationId xmlns:a16="http://schemas.microsoft.com/office/drawing/2014/main" id="{59E9CF71-335A-4399-9E03-176A1180DB76}"/>
              </a:ext>
            </a:extLst>
          </p:cNvPr>
          <p:cNvSpPr/>
          <p:nvPr/>
        </p:nvSpPr>
        <p:spPr>
          <a:xfrm>
            <a:off x="2286000" y="1659285"/>
            <a:ext cx="4572000" cy="3539430"/>
          </a:xfrm>
          <a:prstGeom prst="rect">
            <a:avLst/>
          </a:prstGeom>
          <a:solidFill>
            <a:schemeClr val="dk1"/>
          </a:solidFill>
          <a:ln>
            <a:solidFill>
              <a:schemeClr val="bg1"/>
            </a:solidFill>
          </a:ln>
        </p:spPr>
        <p:txBody>
          <a:bodyPr>
            <a:spAutoFit/>
          </a:bodyPr>
          <a:lstStyle/>
          <a:p>
            <a:r>
              <a:rPr lang="en-US" dirty="0">
                <a:solidFill>
                  <a:schemeClr val="bg1"/>
                </a:solidFill>
                <a:latin typeface="Roboto"/>
              </a:rPr>
              <a:t>A comet is an icy, small Solar System body that, when passing close to the Sun, warms and begins to release gases, a process called outgassing. This produces a visible atmosphere or coma, and sometimes also a tail. These phenomena are due to the effects of solar radiation and the solar wind acting upon the nucleus of the comet. Comet nuclei range from a few hundred meters to tens of kilometers across and are composed of loose collections of ice, dust, and small rocky particles. The comet may be up to 15 times Earth's diameter, while the tail may stretch one astronomical unit. If sufficiently bright, a comet may be seen from Earth without the aid of a telescope and may subtend an arc of 30° (60 Moons) across the sky. Comets have been observed and recorded since ancient times by many cultures.</a:t>
            </a:r>
            <a:endParaRPr lang="en-US" dirty="0">
              <a:solidFill>
                <a:schemeClr val="bg1"/>
              </a:solidFill>
            </a:endParaRPr>
          </a:p>
        </p:txBody>
      </p:sp>
    </p:spTree>
    <p:extLst>
      <p:ext uri="{BB962C8B-B14F-4D97-AF65-F5344CB8AC3E}">
        <p14:creationId xmlns:p14="http://schemas.microsoft.com/office/powerpoint/2010/main" val="3123084715"/>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F49B-7FB4-412A-9853-D426A07C781F}"/>
              </a:ext>
            </a:extLst>
          </p:cNvPr>
          <p:cNvSpPr>
            <a:spLocks noGrp="1"/>
          </p:cNvSpPr>
          <p:nvPr>
            <p:ph type="title"/>
          </p:nvPr>
        </p:nvSpPr>
        <p:spPr/>
        <p:txBody>
          <a:bodyPr/>
          <a:lstStyle/>
          <a:p>
            <a:r>
              <a:rPr lang="en-US" dirty="0">
                <a:solidFill>
                  <a:schemeClr val="bg1"/>
                </a:solidFill>
              </a:rPr>
              <a:t>How are Comets Formed?</a:t>
            </a:r>
          </a:p>
        </p:txBody>
      </p:sp>
      <p:pic>
        <p:nvPicPr>
          <p:cNvPr id="4" name="Picture 3">
            <a:extLst>
              <a:ext uri="{FF2B5EF4-FFF2-40B4-BE49-F238E27FC236}">
                <a16:creationId xmlns:a16="http://schemas.microsoft.com/office/drawing/2014/main" id="{2B8EEA6B-0557-4EF6-9AE6-B9BD108B2FF2}"/>
              </a:ext>
            </a:extLst>
          </p:cNvPr>
          <p:cNvPicPr>
            <a:picLocks noChangeAspect="1"/>
          </p:cNvPicPr>
          <p:nvPr/>
        </p:nvPicPr>
        <p:blipFill>
          <a:blip r:embed="rId2"/>
          <a:stretch>
            <a:fillRect/>
          </a:stretch>
        </p:blipFill>
        <p:spPr>
          <a:xfrm>
            <a:off x="1104900" y="1382713"/>
            <a:ext cx="6934200" cy="5200650"/>
          </a:xfrm>
          <a:prstGeom prst="rect">
            <a:avLst/>
          </a:prstGeom>
          <a:ln>
            <a:solidFill>
              <a:schemeClr val="bg1"/>
            </a:solidFill>
          </a:ln>
        </p:spPr>
      </p:pic>
    </p:spTree>
    <p:extLst>
      <p:ext uri="{BB962C8B-B14F-4D97-AF65-F5344CB8AC3E}">
        <p14:creationId xmlns:p14="http://schemas.microsoft.com/office/powerpoint/2010/main" val="2619421955"/>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E9CF71-335A-4399-9E03-176A1180DB76}"/>
              </a:ext>
            </a:extLst>
          </p:cNvPr>
          <p:cNvSpPr/>
          <p:nvPr/>
        </p:nvSpPr>
        <p:spPr>
          <a:xfrm>
            <a:off x="2286000" y="5263097"/>
            <a:ext cx="4572000" cy="1384995"/>
          </a:xfrm>
          <a:prstGeom prst="rect">
            <a:avLst/>
          </a:prstGeom>
          <a:solidFill>
            <a:schemeClr val="dk1"/>
          </a:solidFill>
          <a:ln>
            <a:solidFill>
              <a:schemeClr val="bg1"/>
            </a:solidFill>
          </a:ln>
        </p:spPr>
        <p:txBody>
          <a:bodyPr>
            <a:spAutoFit/>
          </a:bodyPr>
          <a:lstStyle/>
          <a:p>
            <a:r>
              <a:rPr lang="en-US" dirty="0">
                <a:solidFill>
                  <a:schemeClr val="bg1"/>
                </a:solidFill>
                <a:latin typeface="Roboto"/>
              </a:rPr>
              <a:t>Comets are believed to have two sources. Long-period comets (those which take more than 200 years to complete an orbit around the Sun) originate from the Oort Cloud. Short-period comets (those which take less than 200 years to complete an orbit around the Sun) originate from the Kuiper Belt.</a:t>
            </a:r>
            <a:endParaRPr lang="en-US" dirty="0">
              <a:solidFill>
                <a:schemeClr val="bg1"/>
              </a:solidFill>
            </a:endParaRPr>
          </a:p>
        </p:txBody>
      </p:sp>
      <p:pic>
        <p:nvPicPr>
          <p:cNvPr id="4" name="Picture 3">
            <a:extLst>
              <a:ext uri="{FF2B5EF4-FFF2-40B4-BE49-F238E27FC236}">
                <a16:creationId xmlns:a16="http://schemas.microsoft.com/office/drawing/2014/main" id="{1FACC2CA-342A-47C5-966D-8DBF39BE9E41}"/>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809781231"/>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Richard Orr</a:t>
            </a:r>
            <a:endParaRPr lang="en-US" b="1" dirty="0">
              <a:solidFill>
                <a:schemeClr val="bg1"/>
              </a:solidFill>
            </a:endParaRPr>
          </a:p>
        </p:txBody>
      </p:sp>
      <p:pic>
        <p:nvPicPr>
          <p:cNvPr id="2" name="Picture 1">
            <a:extLst>
              <a:ext uri="{FF2B5EF4-FFF2-40B4-BE49-F238E27FC236}">
                <a16:creationId xmlns:a16="http://schemas.microsoft.com/office/drawing/2014/main" id="{1DF97FB7-84E9-4323-89FE-16843D75572A}"/>
              </a:ext>
            </a:extLst>
          </p:cNvPr>
          <p:cNvPicPr>
            <a:picLocks noChangeAspect="1"/>
          </p:cNvPicPr>
          <p:nvPr/>
        </p:nvPicPr>
        <p:blipFill>
          <a:blip r:embed="rId2"/>
          <a:stretch>
            <a:fillRect/>
          </a:stretch>
        </p:blipFill>
        <p:spPr>
          <a:xfrm>
            <a:off x="0" y="0"/>
            <a:ext cx="9144000" cy="5977467"/>
          </a:xfrm>
          <a:prstGeom prst="rect">
            <a:avLst/>
          </a:prstGeom>
          <a:ln>
            <a:solidFill>
              <a:schemeClr val="bg1"/>
            </a:solidFill>
          </a:ln>
        </p:spPr>
      </p:pic>
    </p:spTree>
    <p:extLst>
      <p:ext uri="{BB962C8B-B14F-4D97-AF65-F5344CB8AC3E}">
        <p14:creationId xmlns:p14="http://schemas.microsoft.com/office/powerpoint/2010/main" val="34719879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0E089F-39D7-430E-90FB-DA4C2D549E6D}"/>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53C515B-9177-4F19-892F-D0269C7FECF1}"/>
              </a:ext>
            </a:extLst>
          </p:cNvPr>
          <p:cNvPicPr>
            <a:picLocks noChangeAspect="1"/>
          </p:cNvPicPr>
          <p:nvPr/>
        </p:nvPicPr>
        <p:blipFill>
          <a:blip r:embed="rId2"/>
          <a:stretch>
            <a:fillRect/>
          </a:stretch>
        </p:blipFill>
        <p:spPr>
          <a:xfrm>
            <a:off x="1166812" y="809625"/>
            <a:ext cx="6810375" cy="6048375"/>
          </a:xfrm>
          <a:prstGeom prst="rect">
            <a:avLst/>
          </a:prstGeom>
        </p:spPr>
      </p:pic>
      <p:sp>
        <p:nvSpPr>
          <p:cNvPr id="3" name="TextBox 2">
            <a:extLst>
              <a:ext uri="{FF2B5EF4-FFF2-40B4-BE49-F238E27FC236}">
                <a16:creationId xmlns:a16="http://schemas.microsoft.com/office/drawing/2014/main" id="{DDE33FC8-1A6D-4317-8D02-188DF4276E2D}"/>
              </a:ext>
            </a:extLst>
          </p:cNvPr>
          <p:cNvSpPr txBox="1"/>
          <p:nvPr/>
        </p:nvSpPr>
        <p:spPr>
          <a:xfrm>
            <a:off x="1166812" y="179294"/>
            <a:ext cx="6731094" cy="400110"/>
          </a:xfrm>
          <a:prstGeom prst="rect">
            <a:avLst/>
          </a:prstGeom>
          <a:noFill/>
        </p:spPr>
        <p:txBody>
          <a:bodyPr wrap="square" rtlCol="0">
            <a:spAutoFit/>
          </a:bodyPr>
          <a:lstStyle/>
          <a:p>
            <a:pPr algn="ctr"/>
            <a:r>
              <a:rPr lang="en-US" sz="2000" b="1" dirty="0">
                <a:solidFill>
                  <a:schemeClr val="bg1"/>
                </a:solidFill>
              </a:rPr>
              <a:t>Historical List of Comets</a:t>
            </a:r>
          </a:p>
        </p:txBody>
      </p:sp>
    </p:spTree>
    <p:extLst>
      <p:ext uri="{BB962C8B-B14F-4D97-AF65-F5344CB8AC3E}">
        <p14:creationId xmlns:p14="http://schemas.microsoft.com/office/powerpoint/2010/main" val="546519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1054"/>
            <a:ext cx="8229600" cy="1143000"/>
          </a:xfrm>
        </p:spPr>
        <p:txBody>
          <a:bodyPr/>
          <a:lstStyle/>
          <a:p>
            <a:r>
              <a:rPr lang="en-US" b="1" dirty="0">
                <a:solidFill>
                  <a:schemeClr val="bg1"/>
                </a:solidFill>
                <a:latin typeface="+mn-lt"/>
              </a:rPr>
              <a:t>HAL OFFICERS</a:t>
            </a:r>
            <a:br>
              <a:rPr lang="en-US" b="1" dirty="0">
                <a:latin typeface="+mn-lt"/>
              </a:rPr>
            </a:br>
            <a:endParaRPr lang="en-US" sz="3200" b="1" dirty="0">
              <a:latin typeface="+mn-lt"/>
            </a:endParaRPr>
          </a:p>
        </p:txBody>
      </p:sp>
      <p:pic>
        <p:nvPicPr>
          <p:cNvPr id="3" name="Picture 2">
            <a:extLst>
              <a:ext uri="{FF2B5EF4-FFF2-40B4-BE49-F238E27FC236}">
                <a16:creationId xmlns:a16="http://schemas.microsoft.com/office/drawing/2014/main" id="{06605721-67A3-4BC9-978A-57491645A3CD}"/>
              </a:ext>
            </a:extLst>
          </p:cNvPr>
          <p:cNvPicPr>
            <a:picLocks noChangeAspect="1"/>
          </p:cNvPicPr>
          <p:nvPr/>
        </p:nvPicPr>
        <p:blipFill>
          <a:blip r:embed="rId3"/>
          <a:stretch>
            <a:fillRect/>
          </a:stretch>
        </p:blipFill>
        <p:spPr>
          <a:xfrm>
            <a:off x="0" y="1599781"/>
            <a:ext cx="9144000" cy="5258219"/>
          </a:xfrm>
          <a:prstGeom prst="rect">
            <a:avLst/>
          </a:prstGeom>
        </p:spPr>
      </p:pic>
    </p:spTree>
    <p:extLst>
      <p:ext uri="{BB962C8B-B14F-4D97-AF65-F5344CB8AC3E}">
        <p14:creationId xmlns:p14="http://schemas.microsoft.com/office/powerpoint/2010/main" val="117823562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F49B-7FB4-412A-9853-D426A07C781F}"/>
              </a:ext>
            </a:extLst>
          </p:cNvPr>
          <p:cNvSpPr>
            <a:spLocks noGrp="1"/>
          </p:cNvSpPr>
          <p:nvPr>
            <p:ph type="title"/>
          </p:nvPr>
        </p:nvSpPr>
        <p:spPr/>
        <p:txBody>
          <a:bodyPr/>
          <a:lstStyle/>
          <a:p>
            <a:r>
              <a:rPr lang="en-US" dirty="0">
                <a:solidFill>
                  <a:schemeClr val="bg1"/>
                </a:solidFill>
              </a:rPr>
              <a:t>Welcome New Members and Guests</a:t>
            </a:r>
          </a:p>
        </p:txBody>
      </p:sp>
      <p:pic>
        <p:nvPicPr>
          <p:cNvPr id="3" name="Picture 2">
            <a:extLst>
              <a:ext uri="{FF2B5EF4-FFF2-40B4-BE49-F238E27FC236}">
                <a16:creationId xmlns:a16="http://schemas.microsoft.com/office/drawing/2014/main" id="{54A81107-22A8-413A-914B-56F6633131FC}"/>
              </a:ext>
            </a:extLst>
          </p:cNvPr>
          <p:cNvPicPr>
            <a:picLocks noChangeAspect="1"/>
          </p:cNvPicPr>
          <p:nvPr/>
        </p:nvPicPr>
        <p:blipFill>
          <a:blip r:embed="rId2"/>
          <a:stretch>
            <a:fillRect/>
          </a:stretch>
        </p:blipFill>
        <p:spPr>
          <a:xfrm>
            <a:off x="4266445" y="3157117"/>
            <a:ext cx="4071488" cy="2193272"/>
          </a:xfrm>
          <a:prstGeom prst="rect">
            <a:avLst/>
          </a:prstGeom>
          <a:ln>
            <a:solidFill>
              <a:schemeClr val="bg1"/>
            </a:solidFill>
          </a:ln>
        </p:spPr>
      </p:pic>
      <p:pic>
        <p:nvPicPr>
          <p:cNvPr id="4" name="Picture 3">
            <a:extLst>
              <a:ext uri="{FF2B5EF4-FFF2-40B4-BE49-F238E27FC236}">
                <a16:creationId xmlns:a16="http://schemas.microsoft.com/office/drawing/2014/main" id="{267D11DF-C954-4221-97B1-C941BEE9DE72}"/>
              </a:ext>
            </a:extLst>
          </p:cNvPr>
          <p:cNvPicPr>
            <a:picLocks noChangeAspect="1"/>
          </p:cNvPicPr>
          <p:nvPr/>
        </p:nvPicPr>
        <p:blipFill>
          <a:blip r:embed="rId3"/>
          <a:stretch>
            <a:fillRect/>
          </a:stretch>
        </p:blipFill>
        <p:spPr>
          <a:xfrm>
            <a:off x="690283" y="2210220"/>
            <a:ext cx="2495550" cy="1714500"/>
          </a:xfrm>
          <a:prstGeom prst="rect">
            <a:avLst/>
          </a:prstGeom>
          <a:ln>
            <a:solidFill>
              <a:schemeClr val="bg1"/>
            </a:solidFill>
          </a:ln>
        </p:spPr>
      </p:pic>
    </p:spTree>
    <p:extLst>
      <p:ext uri="{BB962C8B-B14F-4D97-AF65-F5344CB8AC3E}">
        <p14:creationId xmlns:p14="http://schemas.microsoft.com/office/powerpoint/2010/main" val="8005654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1C788-A11A-42E4-945C-3F69FEE97603}"/>
              </a:ext>
            </a:extLst>
          </p:cNvPr>
          <p:cNvSpPr>
            <a:spLocks noGrp="1"/>
          </p:cNvSpPr>
          <p:nvPr>
            <p:ph type="title"/>
          </p:nvPr>
        </p:nvSpPr>
        <p:spPr/>
        <p:txBody>
          <a:bodyPr/>
          <a:lstStyle/>
          <a:p>
            <a:r>
              <a:rPr lang="en-US" dirty="0">
                <a:solidFill>
                  <a:schemeClr val="bg1"/>
                </a:solidFill>
              </a:rPr>
              <a:t>HAL Virtual</a:t>
            </a:r>
            <a:br>
              <a:rPr lang="en-US" dirty="0">
                <a:solidFill>
                  <a:schemeClr val="bg1"/>
                </a:solidFill>
              </a:rPr>
            </a:br>
            <a:r>
              <a:rPr lang="en-US" dirty="0">
                <a:solidFill>
                  <a:schemeClr val="bg1"/>
                </a:solidFill>
              </a:rPr>
              <a:t>What’s Been Happening?</a:t>
            </a:r>
          </a:p>
        </p:txBody>
      </p:sp>
      <p:pic>
        <p:nvPicPr>
          <p:cNvPr id="3" name="Picture 2">
            <a:extLst>
              <a:ext uri="{FF2B5EF4-FFF2-40B4-BE49-F238E27FC236}">
                <a16:creationId xmlns:a16="http://schemas.microsoft.com/office/drawing/2014/main" id="{6E57EB55-C96B-4D5B-8A21-52C5A76786D9}"/>
              </a:ext>
            </a:extLst>
          </p:cNvPr>
          <p:cNvPicPr>
            <a:picLocks noChangeAspect="1"/>
          </p:cNvPicPr>
          <p:nvPr/>
        </p:nvPicPr>
        <p:blipFill>
          <a:blip r:embed="rId2"/>
          <a:stretch>
            <a:fillRect/>
          </a:stretch>
        </p:blipFill>
        <p:spPr>
          <a:xfrm>
            <a:off x="2486051" y="2342428"/>
            <a:ext cx="4171898" cy="2173143"/>
          </a:xfrm>
          <a:prstGeom prst="rect">
            <a:avLst/>
          </a:prstGeom>
        </p:spPr>
      </p:pic>
    </p:spTree>
    <p:extLst>
      <p:ext uri="{BB962C8B-B14F-4D97-AF65-F5344CB8AC3E}">
        <p14:creationId xmlns:p14="http://schemas.microsoft.com/office/powerpoint/2010/main" val="26590598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C372-DBAA-4B70-98A3-7242FE764689}"/>
              </a:ext>
            </a:extLst>
          </p:cNvPr>
          <p:cNvSpPr>
            <a:spLocks noGrp="1"/>
          </p:cNvSpPr>
          <p:nvPr>
            <p:ph type="title"/>
          </p:nvPr>
        </p:nvSpPr>
        <p:spPr/>
        <p:txBody>
          <a:bodyPr/>
          <a:lstStyle/>
          <a:p>
            <a:r>
              <a:rPr lang="en-US" dirty="0">
                <a:solidFill>
                  <a:schemeClr val="bg1"/>
                </a:solidFill>
              </a:rPr>
              <a:t>Astro-School Virtual</a:t>
            </a:r>
          </a:p>
        </p:txBody>
      </p:sp>
      <p:pic>
        <p:nvPicPr>
          <p:cNvPr id="4" name="Picture 3">
            <a:extLst>
              <a:ext uri="{FF2B5EF4-FFF2-40B4-BE49-F238E27FC236}">
                <a16:creationId xmlns:a16="http://schemas.microsoft.com/office/drawing/2014/main" id="{6EC205DC-1091-439E-B0CB-BAAD63D5E4B6}"/>
              </a:ext>
            </a:extLst>
          </p:cNvPr>
          <p:cNvPicPr>
            <a:picLocks noChangeAspect="1"/>
          </p:cNvPicPr>
          <p:nvPr/>
        </p:nvPicPr>
        <p:blipFill>
          <a:blip r:embed="rId2"/>
          <a:stretch>
            <a:fillRect/>
          </a:stretch>
        </p:blipFill>
        <p:spPr>
          <a:xfrm>
            <a:off x="1547446" y="1714744"/>
            <a:ext cx="6049108" cy="4536831"/>
          </a:xfrm>
          <a:prstGeom prst="rect">
            <a:avLst/>
          </a:prstGeom>
        </p:spPr>
      </p:pic>
      <p:sp>
        <p:nvSpPr>
          <p:cNvPr id="7" name="TextBox 6">
            <a:extLst>
              <a:ext uri="{FF2B5EF4-FFF2-40B4-BE49-F238E27FC236}">
                <a16:creationId xmlns:a16="http://schemas.microsoft.com/office/drawing/2014/main" id="{F423168D-0E99-4AC7-B663-098CE827FEA0}"/>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Steve </a:t>
            </a:r>
            <a:r>
              <a:rPr lang="en-US" sz="1600" b="1" dirty="0" err="1">
                <a:solidFill>
                  <a:schemeClr val="bg1"/>
                </a:solidFill>
              </a:rPr>
              <a:t>Berte</a:t>
            </a:r>
            <a:endParaRPr lang="en-US" b="1" dirty="0">
              <a:solidFill>
                <a:schemeClr val="bg1"/>
              </a:solidFill>
            </a:endParaRPr>
          </a:p>
        </p:txBody>
      </p:sp>
    </p:spTree>
    <p:extLst>
      <p:ext uri="{BB962C8B-B14F-4D97-AF65-F5344CB8AC3E}">
        <p14:creationId xmlns:p14="http://schemas.microsoft.com/office/powerpoint/2010/main" val="202849653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C372-DBAA-4B70-98A3-7242FE764689}"/>
              </a:ext>
            </a:extLst>
          </p:cNvPr>
          <p:cNvSpPr>
            <a:spLocks noGrp="1"/>
          </p:cNvSpPr>
          <p:nvPr>
            <p:ph type="title"/>
          </p:nvPr>
        </p:nvSpPr>
        <p:spPr/>
        <p:txBody>
          <a:bodyPr/>
          <a:lstStyle/>
          <a:p>
            <a:r>
              <a:rPr lang="en-US" dirty="0">
                <a:solidFill>
                  <a:schemeClr val="bg1"/>
                </a:solidFill>
              </a:rPr>
              <a:t>Astro-School Virtual</a:t>
            </a:r>
          </a:p>
        </p:txBody>
      </p:sp>
      <p:pic>
        <p:nvPicPr>
          <p:cNvPr id="6" name="Picture 5">
            <a:extLst>
              <a:ext uri="{FF2B5EF4-FFF2-40B4-BE49-F238E27FC236}">
                <a16:creationId xmlns:a16="http://schemas.microsoft.com/office/drawing/2014/main" id="{D620E148-D30D-499F-9F5A-C496D73928EA}"/>
              </a:ext>
            </a:extLst>
          </p:cNvPr>
          <p:cNvPicPr>
            <a:picLocks noChangeAspect="1"/>
          </p:cNvPicPr>
          <p:nvPr/>
        </p:nvPicPr>
        <p:blipFill>
          <a:blip r:embed="rId2"/>
          <a:stretch>
            <a:fillRect/>
          </a:stretch>
        </p:blipFill>
        <p:spPr>
          <a:xfrm>
            <a:off x="1222680" y="1268487"/>
            <a:ext cx="6698639" cy="5051158"/>
          </a:xfrm>
          <a:prstGeom prst="rect">
            <a:avLst/>
          </a:prstGeom>
        </p:spPr>
      </p:pic>
    </p:spTree>
    <p:extLst>
      <p:ext uri="{BB962C8B-B14F-4D97-AF65-F5344CB8AC3E}">
        <p14:creationId xmlns:p14="http://schemas.microsoft.com/office/powerpoint/2010/main" val="1940652891"/>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1860D88-9952-41DE-9143-A97CEB7B5EA0}"/>
              </a:ext>
            </a:extLst>
          </p:cNvPr>
          <p:cNvSpPr/>
          <p:nvPr/>
        </p:nvSpPr>
        <p:spPr>
          <a:xfrm>
            <a:off x="416979" y="219670"/>
            <a:ext cx="803296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HAL Members Astro Art</a:t>
            </a:r>
          </a:p>
        </p:txBody>
      </p:sp>
      <p:pic>
        <p:nvPicPr>
          <p:cNvPr id="6" name="Picture 5">
            <a:extLst>
              <a:ext uri="{FF2B5EF4-FFF2-40B4-BE49-F238E27FC236}">
                <a16:creationId xmlns:a16="http://schemas.microsoft.com/office/drawing/2014/main" id="{C5490B74-94BD-498C-9AD1-888ED5D55EC2}"/>
              </a:ext>
            </a:extLst>
          </p:cNvPr>
          <p:cNvPicPr>
            <a:picLocks noChangeAspect="1"/>
          </p:cNvPicPr>
          <p:nvPr/>
        </p:nvPicPr>
        <p:blipFill>
          <a:blip r:embed="rId2"/>
          <a:stretch>
            <a:fillRect/>
          </a:stretch>
        </p:blipFill>
        <p:spPr>
          <a:xfrm>
            <a:off x="2673855" y="1530855"/>
            <a:ext cx="3796289" cy="3796289"/>
          </a:xfrm>
          <a:prstGeom prst="rect">
            <a:avLst/>
          </a:prstGeom>
        </p:spPr>
      </p:pic>
    </p:spTree>
    <p:extLst>
      <p:ext uri="{BB962C8B-B14F-4D97-AF65-F5344CB8AC3E}">
        <p14:creationId xmlns:p14="http://schemas.microsoft.com/office/powerpoint/2010/main" val="20638412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1946138" y="582233"/>
            <a:ext cx="4618622" cy="584775"/>
          </a:xfrm>
          <a:prstGeom prst="rect">
            <a:avLst/>
          </a:prstGeom>
          <a:noFill/>
        </p:spPr>
        <p:txBody>
          <a:bodyPr wrap="square" rtlCol="0">
            <a:spAutoFit/>
          </a:bodyPr>
          <a:lstStyle/>
          <a:p>
            <a:pPr algn="ctr"/>
            <a:r>
              <a:rPr lang="en-US" sz="3200" b="1" dirty="0">
                <a:solidFill>
                  <a:schemeClr val="bg1"/>
                </a:solidFill>
              </a:rPr>
              <a:t>List of Great Comets</a:t>
            </a:r>
            <a:endParaRPr lang="en-US" sz="2800" b="1" dirty="0">
              <a:solidFill>
                <a:schemeClr val="bg1"/>
              </a:solidFill>
            </a:endParaRPr>
          </a:p>
        </p:txBody>
      </p:sp>
      <p:sp>
        <p:nvSpPr>
          <p:cNvPr id="3" name="Rectangle 2">
            <a:extLst>
              <a:ext uri="{FF2B5EF4-FFF2-40B4-BE49-F238E27FC236}">
                <a16:creationId xmlns:a16="http://schemas.microsoft.com/office/drawing/2014/main" id="{D0A635E8-9132-4111-986D-6F179DAFE37A}"/>
              </a:ext>
            </a:extLst>
          </p:cNvPr>
          <p:cNvSpPr/>
          <p:nvPr/>
        </p:nvSpPr>
        <p:spPr>
          <a:xfrm>
            <a:off x="403412" y="1937772"/>
            <a:ext cx="2868706" cy="2677656"/>
          </a:xfrm>
          <a:prstGeom prst="rect">
            <a:avLst/>
          </a:prstGeom>
        </p:spPr>
        <p:txBody>
          <a:bodyPr wrap="square">
            <a:spAutoFit/>
          </a:bodyPr>
          <a:lstStyle/>
          <a:p>
            <a:r>
              <a:rPr lang="en-US" i="1" dirty="0">
                <a:solidFill>
                  <a:schemeClr val="bg1"/>
                </a:solidFill>
                <a:latin typeface="Arial" panose="020B0604020202020204" pitchFamily="34" charset="0"/>
              </a:rPr>
              <a:t>Unnamed</a:t>
            </a:r>
            <a:r>
              <a:rPr lang="en-US" dirty="0">
                <a:solidFill>
                  <a:schemeClr val="bg1"/>
                </a:solidFill>
                <a:latin typeface="Arial" panose="020B0604020202020204" pitchFamily="34" charset="0"/>
              </a:rPr>
              <a:t> – 373–372 BC</a:t>
            </a:r>
          </a:p>
          <a:p>
            <a:r>
              <a:rPr lang="en-US" dirty="0">
                <a:solidFill>
                  <a:schemeClr val="bg1"/>
                </a:solidFill>
                <a:latin typeface="Arial" panose="020B0604020202020204" pitchFamily="34" charset="0"/>
                <a:hlinkClick r:id="rId2" tooltip="Halley's Comet">
                  <a:extLst>
                    <a:ext uri="{A12FA001-AC4F-418D-AE19-62706E023703}">
                      <ahyp:hlinkClr xmlns:ahyp="http://schemas.microsoft.com/office/drawing/2018/hyperlinkcolor" val="tx"/>
                    </a:ext>
                  </a:extLst>
                </a:hlinkClick>
              </a:rPr>
              <a:t>Halley's Comet</a:t>
            </a:r>
            <a:r>
              <a:rPr lang="en-US" dirty="0">
                <a:solidFill>
                  <a:schemeClr val="bg1"/>
                </a:solidFill>
                <a:latin typeface="Arial" panose="020B0604020202020204" pitchFamily="34" charset="0"/>
              </a:rPr>
              <a:t> – 87 BC</a:t>
            </a:r>
          </a:p>
          <a:p>
            <a:r>
              <a:rPr lang="en-US" dirty="0">
                <a:solidFill>
                  <a:schemeClr val="bg1"/>
                </a:solidFill>
                <a:latin typeface="Arial" panose="020B0604020202020204" pitchFamily="34" charset="0"/>
                <a:hlinkClick r:id="rId3" tooltip="Caesar's Comet">
                  <a:extLst>
                    <a:ext uri="{A12FA001-AC4F-418D-AE19-62706E023703}">
                      <ahyp:hlinkClr xmlns:ahyp="http://schemas.microsoft.com/office/drawing/2018/hyperlinkcolor" val="tx"/>
                    </a:ext>
                  </a:extLst>
                </a:hlinkClick>
              </a:rPr>
              <a:t>Caesar's Comet</a:t>
            </a:r>
            <a:r>
              <a:rPr lang="en-US" dirty="0">
                <a:solidFill>
                  <a:schemeClr val="bg1"/>
                </a:solidFill>
                <a:latin typeface="Arial" panose="020B0604020202020204" pitchFamily="34" charset="0"/>
              </a:rPr>
              <a:t> – 44 BC</a:t>
            </a:r>
          </a:p>
          <a:p>
            <a:r>
              <a:rPr lang="en-US" dirty="0">
                <a:solidFill>
                  <a:schemeClr val="bg1"/>
                </a:solidFill>
                <a:latin typeface="Arial" panose="020B0604020202020204" pitchFamily="34" charset="0"/>
                <a:hlinkClick r:id="rId2" tooltip="Halley's Comet">
                  <a:extLst>
                    <a:ext uri="{A12FA001-AC4F-418D-AE19-62706E023703}">
                      <ahyp:hlinkClr xmlns:ahyp="http://schemas.microsoft.com/office/drawing/2018/hyperlinkcolor" val="tx"/>
                    </a:ext>
                  </a:extLst>
                </a:hlinkClick>
              </a:rPr>
              <a:t>Halley's Comet</a:t>
            </a:r>
            <a:r>
              <a:rPr lang="en-US" dirty="0">
                <a:solidFill>
                  <a:schemeClr val="bg1"/>
                </a:solidFill>
                <a:latin typeface="Arial" panose="020B0604020202020204" pitchFamily="34" charset="0"/>
              </a:rPr>
              <a:t> – 12 BC</a:t>
            </a:r>
          </a:p>
          <a:p>
            <a:r>
              <a:rPr lang="en-US" dirty="0">
                <a:solidFill>
                  <a:schemeClr val="bg1"/>
                </a:solidFill>
                <a:latin typeface="Arial" panose="020B0604020202020204" pitchFamily="34" charset="0"/>
                <a:hlinkClick r:id="rId2" tooltip="Halley's Comet">
                  <a:extLst>
                    <a:ext uri="{A12FA001-AC4F-418D-AE19-62706E023703}">
                      <ahyp:hlinkClr xmlns:ahyp="http://schemas.microsoft.com/office/drawing/2018/hyperlinkcolor" val="tx"/>
                    </a:ext>
                  </a:extLst>
                </a:hlinkClick>
              </a:rPr>
              <a:t>Halley's Comet</a:t>
            </a:r>
            <a:r>
              <a:rPr lang="en-US" dirty="0">
                <a:solidFill>
                  <a:schemeClr val="bg1"/>
                </a:solidFill>
                <a:latin typeface="Arial" panose="020B0604020202020204" pitchFamily="34" charset="0"/>
              </a:rPr>
              <a:t> – 1066</a:t>
            </a:r>
          </a:p>
          <a:p>
            <a:r>
              <a:rPr lang="en-US" dirty="0">
                <a:solidFill>
                  <a:schemeClr val="bg1"/>
                </a:solidFill>
                <a:latin typeface="Arial" panose="020B0604020202020204" pitchFamily="34" charset="0"/>
                <a:hlinkClick r:id="rId4" tooltip="X/1106 C1">
                  <a:extLst>
                    <a:ext uri="{A12FA001-AC4F-418D-AE19-62706E023703}">
                      <ahyp:hlinkClr xmlns:ahyp="http://schemas.microsoft.com/office/drawing/2018/hyperlinkcolor" val="tx"/>
                    </a:ext>
                  </a:extLst>
                </a:hlinkClick>
              </a:rPr>
              <a:t>Great Comet of 1106</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hlinkClick r:id="rId5" tooltip="Great Comet of 1264">
                  <a:extLst>
                    <a:ext uri="{A12FA001-AC4F-418D-AE19-62706E023703}">
                      <ahyp:hlinkClr xmlns:ahyp="http://schemas.microsoft.com/office/drawing/2018/hyperlinkcolor" val="tx"/>
                    </a:ext>
                  </a:extLst>
                </a:hlinkClick>
              </a:rPr>
              <a:t>Great Comet of 1264</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Great Comet of 1402</a:t>
            </a:r>
          </a:p>
          <a:p>
            <a:r>
              <a:rPr lang="en-US" dirty="0">
                <a:solidFill>
                  <a:schemeClr val="bg1"/>
                </a:solidFill>
                <a:latin typeface="Arial" panose="020B0604020202020204" pitchFamily="34" charset="0"/>
                <a:hlinkClick r:id="rId6" tooltip="C/1556 D1">
                  <a:extLst>
                    <a:ext uri="{A12FA001-AC4F-418D-AE19-62706E023703}">
                      <ahyp:hlinkClr xmlns:ahyp="http://schemas.microsoft.com/office/drawing/2018/hyperlinkcolor" val="tx"/>
                    </a:ext>
                  </a:extLst>
                </a:hlinkClick>
              </a:rPr>
              <a:t>Great Comet of 1556</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hlinkClick r:id="rId7" tooltip="Great Comet of 1577">
                  <a:extLst>
                    <a:ext uri="{A12FA001-AC4F-418D-AE19-62706E023703}">
                      <ahyp:hlinkClr xmlns:ahyp="http://schemas.microsoft.com/office/drawing/2018/hyperlinkcolor" val="tx"/>
                    </a:ext>
                  </a:extLst>
                </a:hlinkClick>
              </a:rPr>
              <a:t>Great Comet of 1577</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hlinkClick r:id="rId8" tooltip="Great Comet of 1618">
                  <a:extLst>
                    <a:ext uri="{A12FA001-AC4F-418D-AE19-62706E023703}">
                      <ahyp:hlinkClr xmlns:ahyp="http://schemas.microsoft.com/office/drawing/2018/hyperlinkcolor" val="tx"/>
                    </a:ext>
                  </a:extLst>
                </a:hlinkClick>
              </a:rPr>
              <a:t>Great Comet of 1618</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hlinkClick r:id="rId9" tooltip="C/1680 V1">
                  <a:extLst>
                    <a:ext uri="{A12FA001-AC4F-418D-AE19-62706E023703}">
                      <ahyp:hlinkClr xmlns:ahyp="http://schemas.microsoft.com/office/drawing/2018/hyperlinkcolor" val="tx"/>
                    </a:ext>
                  </a:extLst>
                </a:hlinkClick>
              </a:rPr>
              <a:t>Great Comet of 1680</a:t>
            </a:r>
            <a:endParaRPr lang="en-US" dirty="0">
              <a:solidFill>
                <a:schemeClr val="bg1"/>
              </a:solidFill>
              <a:latin typeface="Arial" panose="020B0604020202020204" pitchFamily="34" charset="0"/>
            </a:endParaRPr>
          </a:p>
        </p:txBody>
      </p:sp>
      <p:sp>
        <p:nvSpPr>
          <p:cNvPr id="4" name="Rectangle 3">
            <a:extLst>
              <a:ext uri="{FF2B5EF4-FFF2-40B4-BE49-F238E27FC236}">
                <a16:creationId xmlns:a16="http://schemas.microsoft.com/office/drawing/2014/main" id="{F962F5A8-4311-48E1-A59D-E5A9958595CD}"/>
              </a:ext>
            </a:extLst>
          </p:cNvPr>
          <p:cNvSpPr/>
          <p:nvPr/>
        </p:nvSpPr>
        <p:spPr>
          <a:xfrm>
            <a:off x="3281082" y="1937772"/>
            <a:ext cx="2689412" cy="2677656"/>
          </a:xfrm>
          <a:prstGeom prst="rect">
            <a:avLst/>
          </a:prstGeom>
        </p:spPr>
        <p:txBody>
          <a:bodyPr wrap="square">
            <a:spAutoFit/>
          </a:bodyPr>
          <a:lstStyle/>
          <a:p>
            <a:r>
              <a:rPr lang="en-US" u="sng" dirty="0">
                <a:solidFill>
                  <a:schemeClr val="bg1"/>
                </a:solidFill>
                <a:latin typeface="Arial" panose="020B0604020202020204" pitchFamily="34" charset="0"/>
                <a:hlinkClick r:id="rId10">
                  <a:extLst>
                    <a:ext uri="{A12FA001-AC4F-418D-AE19-62706E023703}">
                      <ahyp:hlinkClr xmlns:ahyp="http://schemas.microsoft.com/office/drawing/2018/hyperlinkcolor" val="tx"/>
                    </a:ext>
                  </a:extLst>
                </a:hlinkClick>
              </a:rPr>
              <a:t>Great Comet of 1744</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hlinkClick r:id="rId11" tooltip="C/1811 F1">
                  <a:extLst>
                    <a:ext uri="{A12FA001-AC4F-418D-AE19-62706E023703}">
                      <ahyp:hlinkClr xmlns:ahyp="http://schemas.microsoft.com/office/drawing/2018/hyperlinkcolor" val="tx"/>
                    </a:ext>
                  </a:extLst>
                </a:hlinkClick>
              </a:rPr>
              <a:t>Great Comet of 1811</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hlinkClick r:id="rId12" tooltip="Great Comet of 1819">
                  <a:extLst>
                    <a:ext uri="{A12FA001-AC4F-418D-AE19-62706E023703}">
                      <ahyp:hlinkClr xmlns:ahyp="http://schemas.microsoft.com/office/drawing/2018/hyperlinkcolor" val="tx"/>
                    </a:ext>
                  </a:extLst>
                </a:hlinkClick>
              </a:rPr>
              <a:t>Great Comet of 1819</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hlinkClick r:id="rId13" tooltip="Great Comet of 1843">
                  <a:extLst>
                    <a:ext uri="{A12FA001-AC4F-418D-AE19-62706E023703}">
                      <ahyp:hlinkClr xmlns:ahyp="http://schemas.microsoft.com/office/drawing/2018/hyperlinkcolor" val="tx"/>
                    </a:ext>
                  </a:extLst>
                </a:hlinkClick>
              </a:rPr>
              <a:t>Great Comet of 1843</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Great Comet of 1844</a:t>
            </a:r>
            <a:r>
              <a:rPr lang="en-US" baseline="30000" dirty="0">
                <a:solidFill>
                  <a:schemeClr val="bg1"/>
                </a:solidFill>
                <a:latin typeface="Arial" panose="020B0604020202020204" pitchFamily="34" charset="0"/>
                <a:hlinkClick r:id="rId14">
                  <a:extLst>
                    <a:ext uri="{A12FA001-AC4F-418D-AE19-62706E023703}">
                      <ahyp:hlinkClr xmlns:ahyp="http://schemas.microsoft.com/office/drawing/2018/hyperlinkcolor" val="tx"/>
                    </a:ext>
                  </a:extLst>
                </a:hlinkClick>
              </a:rPr>
              <a:t>[7]</a:t>
            </a:r>
            <a:endParaRPr lang="en-US" dirty="0">
              <a:solidFill>
                <a:schemeClr val="bg1"/>
              </a:solidFill>
              <a:latin typeface="Arial" panose="020B0604020202020204" pitchFamily="34" charset="0"/>
            </a:endParaRPr>
          </a:p>
          <a:p>
            <a:r>
              <a:rPr lang="en-US" dirty="0" err="1">
                <a:solidFill>
                  <a:schemeClr val="bg1"/>
                </a:solidFill>
                <a:latin typeface="Arial" panose="020B0604020202020204" pitchFamily="34" charset="0"/>
                <a:hlinkClick r:id="rId15" tooltip="Comet Donati">
                  <a:extLst>
                    <a:ext uri="{A12FA001-AC4F-418D-AE19-62706E023703}">
                      <ahyp:hlinkClr xmlns:ahyp="http://schemas.microsoft.com/office/drawing/2018/hyperlinkcolor" val="tx"/>
                    </a:ext>
                  </a:extLst>
                </a:hlinkClick>
              </a:rPr>
              <a:t>Donati's</a:t>
            </a:r>
            <a:r>
              <a:rPr lang="en-US" dirty="0">
                <a:solidFill>
                  <a:schemeClr val="bg1"/>
                </a:solidFill>
                <a:latin typeface="Arial" panose="020B0604020202020204" pitchFamily="34" charset="0"/>
                <a:hlinkClick r:id="rId15" tooltip="Comet Donati">
                  <a:extLst>
                    <a:ext uri="{A12FA001-AC4F-418D-AE19-62706E023703}">
                      <ahyp:hlinkClr xmlns:ahyp="http://schemas.microsoft.com/office/drawing/2018/hyperlinkcolor" val="tx"/>
                    </a:ext>
                  </a:extLst>
                </a:hlinkClick>
              </a:rPr>
              <a:t> Comet</a:t>
            </a:r>
            <a:r>
              <a:rPr lang="en-US" dirty="0">
                <a:solidFill>
                  <a:schemeClr val="bg1"/>
                </a:solidFill>
                <a:latin typeface="Arial" panose="020B0604020202020204" pitchFamily="34" charset="0"/>
              </a:rPr>
              <a:t> – 1858</a:t>
            </a:r>
          </a:p>
          <a:p>
            <a:r>
              <a:rPr lang="en-US" dirty="0">
                <a:solidFill>
                  <a:schemeClr val="bg1"/>
                </a:solidFill>
                <a:latin typeface="Arial" panose="020B0604020202020204" pitchFamily="34" charset="0"/>
                <a:hlinkClick r:id="rId16" tooltip="C/1861 J1">
                  <a:extLst>
                    <a:ext uri="{A12FA001-AC4F-418D-AE19-62706E023703}">
                      <ahyp:hlinkClr xmlns:ahyp="http://schemas.microsoft.com/office/drawing/2018/hyperlinkcolor" val="tx"/>
                    </a:ext>
                  </a:extLst>
                </a:hlinkClick>
              </a:rPr>
              <a:t>Great Comet of 1861</a:t>
            </a:r>
            <a:endParaRPr lang="en-US" dirty="0">
              <a:solidFill>
                <a:schemeClr val="bg1"/>
              </a:solidFill>
              <a:latin typeface="Arial" panose="020B0604020202020204" pitchFamily="34" charset="0"/>
            </a:endParaRPr>
          </a:p>
          <a:p>
            <a:r>
              <a:rPr lang="en-US" dirty="0" err="1">
                <a:solidFill>
                  <a:schemeClr val="bg1"/>
                </a:solidFill>
                <a:latin typeface="Arial" panose="020B0604020202020204" pitchFamily="34" charset="0"/>
                <a:hlinkClick r:id="rId17" tooltip="C/1874 H1">
                  <a:extLst>
                    <a:ext uri="{A12FA001-AC4F-418D-AE19-62706E023703}">
                      <ahyp:hlinkClr xmlns:ahyp="http://schemas.microsoft.com/office/drawing/2018/hyperlinkcolor" val="tx"/>
                    </a:ext>
                  </a:extLst>
                </a:hlinkClick>
              </a:rPr>
              <a:t>Coggia's</a:t>
            </a:r>
            <a:r>
              <a:rPr lang="en-US" dirty="0">
                <a:solidFill>
                  <a:schemeClr val="bg1"/>
                </a:solidFill>
                <a:latin typeface="Arial" panose="020B0604020202020204" pitchFamily="34" charset="0"/>
                <a:hlinkClick r:id="rId17" tooltip="C/1874 H1">
                  <a:extLst>
                    <a:ext uri="{A12FA001-AC4F-418D-AE19-62706E023703}">
                      <ahyp:hlinkClr xmlns:ahyp="http://schemas.microsoft.com/office/drawing/2018/hyperlinkcolor" val="tx"/>
                    </a:ext>
                  </a:extLst>
                </a:hlinkClick>
              </a:rPr>
              <a:t> Comet</a:t>
            </a:r>
            <a:r>
              <a:rPr lang="en-US" dirty="0">
                <a:solidFill>
                  <a:schemeClr val="bg1"/>
                </a:solidFill>
                <a:latin typeface="Arial" panose="020B0604020202020204" pitchFamily="34" charset="0"/>
              </a:rPr>
              <a:t> – 1874</a:t>
            </a:r>
          </a:p>
          <a:p>
            <a:r>
              <a:rPr lang="en-US" dirty="0">
                <a:solidFill>
                  <a:schemeClr val="bg1"/>
                </a:solidFill>
                <a:latin typeface="Arial" panose="020B0604020202020204" pitchFamily="34" charset="0"/>
                <a:hlinkClick r:id="rId18" tooltip="Great Comet of 1882">
                  <a:extLst>
                    <a:ext uri="{A12FA001-AC4F-418D-AE19-62706E023703}">
                      <ahyp:hlinkClr xmlns:ahyp="http://schemas.microsoft.com/office/drawing/2018/hyperlinkcolor" val="tx"/>
                    </a:ext>
                  </a:extLst>
                </a:hlinkClick>
              </a:rPr>
              <a:t>Great Comet of 1882</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hlinkClick r:id="rId19" tooltip="Great Comet of 1901">
                  <a:extLst>
                    <a:ext uri="{A12FA001-AC4F-418D-AE19-62706E023703}">
                      <ahyp:hlinkClr xmlns:ahyp="http://schemas.microsoft.com/office/drawing/2018/hyperlinkcolor" val="tx"/>
                    </a:ext>
                  </a:extLst>
                </a:hlinkClick>
              </a:rPr>
              <a:t>Great Comet of 1901</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hlinkClick r:id="rId20" tooltip="Great Daylight Comet of 1910">
                  <a:extLst>
                    <a:ext uri="{A12FA001-AC4F-418D-AE19-62706E023703}">
                      <ahyp:hlinkClr xmlns:ahyp="http://schemas.microsoft.com/office/drawing/2018/hyperlinkcolor" val="tx"/>
                    </a:ext>
                  </a:extLst>
                </a:hlinkClick>
              </a:rPr>
              <a:t>Great Daylight Comet of 1910</a:t>
            </a:r>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hlinkClick r:id="rId2" tooltip="Halley's Comet">
                  <a:extLst>
                    <a:ext uri="{A12FA001-AC4F-418D-AE19-62706E023703}">
                      <ahyp:hlinkClr xmlns:ahyp="http://schemas.microsoft.com/office/drawing/2018/hyperlinkcolor" val="tx"/>
                    </a:ext>
                  </a:extLst>
                </a:hlinkClick>
              </a:rPr>
              <a:t>Halley's Comet</a:t>
            </a:r>
            <a:r>
              <a:rPr lang="en-US" dirty="0">
                <a:solidFill>
                  <a:schemeClr val="bg1"/>
                </a:solidFill>
                <a:latin typeface="Arial" panose="020B0604020202020204" pitchFamily="34" charset="0"/>
              </a:rPr>
              <a:t> </a:t>
            </a:r>
            <a:r>
              <a:rPr lang="en-US" dirty="0">
                <a:solidFill>
                  <a:srgbClr val="202122"/>
                </a:solidFill>
                <a:latin typeface="Arial" panose="020B0604020202020204" pitchFamily="34" charset="0"/>
              </a:rPr>
              <a:t>– 1910</a:t>
            </a:r>
          </a:p>
        </p:txBody>
      </p:sp>
      <p:sp>
        <p:nvSpPr>
          <p:cNvPr id="6" name="Rectangle 5">
            <a:extLst>
              <a:ext uri="{FF2B5EF4-FFF2-40B4-BE49-F238E27FC236}">
                <a16:creationId xmlns:a16="http://schemas.microsoft.com/office/drawing/2014/main" id="{082D96A1-D956-4B76-A5B5-4096C0B365B9}"/>
              </a:ext>
            </a:extLst>
          </p:cNvPr>
          <p:cNvSpPr/>
          <p:nvPr/>
        </p:nvSpPr>
        <p:spPr>
          <a:xfrm>
            <a:off x="5970494" y="1937772"/>
            <a:ext cx="3065930" cy="2677656"/>
          </a:xfrm>
          <a:prstGeom prst="rect">
            <a:avLst/>
          </a:prstGeom>
        </p:spPr>
        <p:txBody>
          <a:bodyPr wrap="square">
            <a:spAutoFit/>
          </a:bodyPr>
          <a:lstStyle/>
          <a:p>
            <a:r>
              <a:rPr lang="en-US" u="sng" dirty="0">
                <a:solidFill>
                  <a:schemeClr val="bg1"/>
                </a:solidFill>
                <a:latin typeface="Arial" panose="020B0604020202020204" pitchFamily="34" charset="0"/>
                <a:hlinkClick r:id="rId21">
                  <a:extLst>
                    <a:ext uri="{A12FA001-AC4F-418D-AE19-62706E023703}">
                      <ahyp:hlinkClr xmlns:ahyp="http://schemas.microsoft.com/office/drawing/2018/hyperlinkcolor" val="tx"/>
                    </a:ext>
                  </a:extLst>
                </a:hlinkClick>
              </a:rPr>
              <a:t>Comet </a:t>
            </a:r>
            <a:r>
              <a:rPr lang="en-US" u="sng" dirty="0" err="1">
                <a:solidFill>
                  <a:schemeClr val="bg1"/>
                </a:solidFill>
                <a:latin typeface="Arial" panose="020B0604020202020204" pitchFamily="34" charset="0"/>
                <a:hlinkClick r:id="rId21">
                  <a:extLst>
                    <a:ext uri="{A12FA001-AC4F-418D-AE19-62706E023703}">
                      <ahyp:hlinkClr xmlns:ahyp="http://schemas.microsoft.com/office/drawing/2018/hyperlinkcolor" val="tx"/>
                    </a:ext>
                  </a:extLst>
                </a:hlinkClick>
              </a:rPr>
              <a:t>Skjellerup</a:t>
            </a:r>
            <a:r>
              <a:rPr lang="en-US" u="sng" dirty="0">
                <a:solidFill>
                  <a:schemeClr val="bg1"/>
                </a:solidFill>
                <a:latin typeface="Arial" panose="020B0604020202020204" pitchFamily="34" charset="0"/>
                <a:hlinkClick r:id="rId21">
                  <a:extLst>
                    <a:ext uri="{A12FA001-AC4F-418D-AE19-62706E023703}">
                      <ahyp:hlinkClr xmlns:ahyp="http://schemas.microsoft.com/office/drawing/2018/hyperlinkcolor" val="tx"/>
                    </a:ext>
                  </a:extLst>
                </a:hlinkClick>
              </a:rPr>
              <a:t>–</a:t>
            </a:r>
            <a:r>
              <a:rPr lang="en-US" u="sng" dirty="0" err="1">
                <a:solidFill>
                  <a:schemeClr val="bg1"/>
                </a:solidFill>
                <a:latin typeface="Arial" panose="020B0604020202020204" pitchFamily="34" charset="0"/>
                <a:hlinkClick r:id="rId21">
                  <a:extLst>
                    <a:ext uri="{A12FA001-AC4F-418D-AE19-62706E023703}">
                      <ahyp:hlinkClr xmlns:ahyp="http://schemas.microsoft.com/office/drawing/2018/hyperlinkcolor" val="tx"/>
                    </a:ext>
                  </a:extLst>
                </a:hlinkClick>
              </a:rPr>
              <a:t>Maristany</a:t>
            </a:r>
            <a:r>
              <a:rPr lang="en-US" dirty="0">
                <a:solidFill>
                  <a:schemeClr val="bg1"/>
                </a:solidFill>
                <a:latin typeface="Arial" panose="020B0604020202020204" pitchFamily="34" charset="0"/>
              </a:rPr>
              <a:t> – 1927</a:t>
            </a:r>
          </a:p>
          <a:p>
            <a:r>
              <a:rPr lang="en-US" dirty="0">
                <a:solidFill>
                  <a:schemeClr val="bg1"/>
                </a:solidFill>
                <a:latin typeface="Arial" panose="020B0604020202020204" pitchFamily="34" charset="0"/>
                <a:hlinkClick r:id="rId22" tooltip="Comet Arend–Roland">
                  <a:extLst>
                    <a:ext uri="{A12FA001-AC4F-418D-AE19-62706E023703}">
                      <ahyp:hlinkClr xmlns:ahyp="http://schemas.microsoft.com/office/drawing/2018/hyperlinkcolor" val="tx"/>
                    </a:ext>
                  </a:extLst>
                </a:hlinkClick>
              </a:rPr>
              <a:t>Comet </a:t>
            </a:r>
            <a:r>
              <a:rPr lang="en-US" dirty="0" err="1">
                <a:solidFill>
                  <a:schemeClr val="bg1"/>
                </a:solidFill>
                <a:latin typeface="Arial" panose="020B0604020202020204" pitchFamily="34" charset="0"/>
                <a:hlinkClick r:id="rId22" tooltip="Comet Arend–Roland">
                  <a:extLst>
                    <a:ext uri="{A12FA001-AC4F-418D-AE19-62706E023703}">
                      <ahyp:hlinkClr xmlns:ahyp="http://schemas.microsoft.com/office/drawing/2018/hyperlinkcolor" val="tx"/>
                    </a:ext>
                  </a:extLst>
                </a:hlinkClick>
              </a:rPr>
              <a:t>Arend</a:t>
            </a:r>
            <a:r>
              <a:rPr lang="en-US" dirty="0">
                <a:solidFill>
                  <a:schemeClr val="bg1"/>
                </a:solidFill>
                <a:latin typeface="Arial" panose="020B0604020202020204" pitchFamily="34" charset="0"/>
                <a:hlinkClick r:id="rId22" tooltip="Comet Arend–Roland">
                  <a:extLst>
                    <a:ext uri="{A12FA001-AC4F-418D-AE19-62706E023703}">
                      <ahyp:hlinkClr xmlns:ahyp="http://schemas.microsoft.com/office/drawing/2018/hyperlinkcolor" val="tx"/>
                    </a:ext>
                  </a:extLst>
                </a:hlinkClick>
              </a:rPr>
              <a:t>–Roland</a:t>
            </a:r>
            <a:r>
              <a:rPr lang="en-US" dirty="0">
                <a:solidFill>
                  <a:schemeClr val="bg1"/>
                </a:solidFill>
                <a:latin typeface="Arial" panose="020B0604020202020204" pitchFamily="34" charset="0"/>
              </a:rPr>
              <a:t> – 1957</a:t>
            </a:r>
          </a:p>
          <a:p>
            <a:r>
              <a:rPr lang="en-US" dirty="0">
                <a:solidFill>
                  <a:schemeClr val="bg1"/>
                </a:solidFill>
                <a:latin typeface="Arial" panose="020B0604020202020204" pitchFamily="34" charset="0"/>
                <a:hlinkClick r:id="rId23" tooltip="C/1957 P1 (Mrkos)">
                  <a:extLst>
                    <a:ext uri="{A12FA001-AC4F-418D-AE19-62706E023703}">
                      <ahyp:hlinkClr xmlns:ahyp="http://schemas.microsoft.com/office/drawing/2018/hyperlinkcolor" val="tx"/>
                    </a:ext>
                  </a:extLst>
                </a:hlinkClick>
              </a:rPr>
              <a:t>Comet </a:t>
            </a:r>
            <a:r>
              <a:rPr lang="en-US" dirty="0" err="1">
                <a:solidFill>
                  <a:schemeClr val="bg1"/>
                </a:solidFill>
                <a:latin typeface="Arial" panose="020B0604020202020204" pitchFamily="34" charset="0"/>
                <a:hlinkClick r:id="rId23" tooltip="C/1957 P1 (Mrkos)">
                  <a:extLst>
                    <a:ext uri="{A12FA001-AC4F-418D-AE19-62706E023703}">
                      <ahyp:hlinkClr xmlns:ahyp="http://schemas.microsoft.com/office/drawing/2018/hyperlinkcolor" val="tx"/>
                    </a:ext>
                  </a:extLst>
                </a:hlinkClick>
              </a:rPr>
              <a:t>Mrkos</a:t>
            </a:r>
            <a:r>
              <a:rPr lang="en-US" dirty="0">
                <a:solidFill>
                  <a:schemeClr val="bg1"/>
                </a:solidFill>
                <a:latin typeface="Arial" panose="020B0604020202020204" pitchFamily="34" charset="0"/>
              </a:rPr>
              <a:t> – 1957</a:t>
            </a:r>
          </a:p>
          <a:p>
            <a:r>
              <a:rPr lang="en-US" dirty="0">
                <a:solidFill>
                  <a:schemeClr val="bg1"/>
                </a:solidFill>
                <a:latin typeface="Arial" panose="020B0604020202020204" pitchFamily="34" charset="0"/>
                <a:hlinkClick r:id="rId24" tooltip="Comet Seki-Lines (page does not exist)">
                  <a:extLst>
                    <a:ext uri="{A12FA001-AC4F-418D-AE19-62706E023703}">
                      <ahyp:hlinkClr xmlns:ahyp="http://schemas.microsoft.com/office/drawing/2018/hyperlinkcolor" val="tx"/>
                    </a:ext>
                  </a:extLst>
                </a:hlinkClick>
              </a:rPr>
              <a:t>Comet Seki-Lines</a:t>
            </a:r>
            <a:r>
              <a:rPr lang="en-US" dirty="0">
                <a:solidFill>
                  <a:schemeClr val="bg1"/>
                </a:solidFill>
                <a:latin typeface="Arial" panose="020B0604020202020204" pitchFamily="34" charset="0"/>
              </a:rPr>
              <a:t> – 1962</a:t>
            </a:r>
          </a:p>
          <a:p>
            <a:r>
              <a:rPr lang="en-US" dirty="0">
                <a:solidFill>
                  <a:schemeClr val="bg1"/>
                </a:solidFill>
                <a:latin typeface="Arial" panose="020B0604020202020204" pitchFamily="34" charset="0"/>
                <a:hlinkClick r:id="rId25" tooltip="Comet Ikeya–Seki">
                  <a:extLst>
                    <a:ext uri="{A12FA001-AC4F-418D-AE19-62706E023703}">
                      <ahyp:hlinkClr xmlns:ahyp="http://schemas.microsoft.com/office/drawing/2018/hyperlinkcolor" val="tx"/>
                    </a:ext>
                  </a:extLst>
                </a:hlinkClick>
              </a:rPr>
              <a:t>Comet </a:t>
            </a:r>
            <a:r>
              <a:rPr lang="en-US" dirty="0" err="1">
                <a:solidFill>
                  <a:schemeClr val="bg1"/>
                </a:solidFill>
                <a:latin typeface="Arial" panose="020B0604020202020204" pitchFamily="34" charset="0"/>
                <a:hlinkClick r:id="rId25" tooltip="Comet Ikeya–Seki">
                  <a:extLst>
                    <a:ext uri="{A12FA001-AC4F-418D-AE19-62706E023703}">
                      <ahyp:hlinkClr xmlns:ahyp="http://schemas.microsoft.com/office/drawing/2018/hyperlinkcolor" val="tx"/>
                    </a:ext>
                  </a:extLst>
                </a:hlinkClick>
              </a:rPr>
              <a:t>Ikeya</a:t>
            </a:r>
            <a:r>
              <a:rPr lang="en-US" dirty="0">
                <a:solidFill>
                  <a:schemeClr val="bg1"/>
                </a:solidFill>
                <a:latin typeface="Arial" panose="020B0604020202020204" pitchFamily="34" charset="0"/>
                <a:hlinkClick r:id="rId25" tooltip="Comet Ikeya–Seki">
                  <a:extLst>
                    <a:ext uri="{A12FA001-AC4F-418D-AE19-62706E023703}">
                      <ahyp:hlinkClr xmlns:ahyp="http://schemas.microsoft.com/office/drawing/2018/hyperlinkcolor" val="tx"/>
                    </a:ext>
                  </a:extLst>
                </a:hlinkClick>
              </a:rPr>
              <a:t>–Seki</a:t>
            </a:r>
            <a:r>
              <a:rPr lang="en-US" dirty="0">
                <a:solidFill>
                  <a:schemeClr val="bg1"/>
                </a:solidFill>
                <a:latin typeface="Arial" panose="020B0604020202020204" pitchFamily="34" charset="0"/>
              </a:rPr>
              <a:t> – 1965</a:t>
            </a:r>
          </a:p>
          <a:p>
            <a:r>
              <a:rPr lang="en-US" dirty="0">
                <a:solidFill>
                  <a:schemeClr val="bg1"/>
                </a:solidFill>
                <a:latin typeface="Arial" panose="020B0604020202020204" pitchFamily="34" charset="0"/>
                <a:hlinkClick r:id="rId26" tooltip="Comet Bennett">
                  <a:extLst>
                    <a:ext uri="{A12FA001-AC4F-418D-AE19-62706E023703}">
                      <ahyp:hlinkClr xmlns:ahyp="http://schemas.microsoft.com/office/drawing/2018/hyperlinkcolor" val="tx"/>
                    </a:ext>
                  </a:extLst>
                </a:hlinkClick>
              </a:rPr>
              <a:t>Comet Bennett</a:t>
            </a:r>
            <a:r>
              <a:rPr lang="en-US" dirty="0">
                <a:solidFill>
                  <a:schemeClr val="bg1"/>
                </a:solidFill>
                <a:latin typeface="Arial" panose="020B0604020202020204" pitchFamily="34" charset="0"/>
              </a:rPr>
              <a:t> – 1970</a:t>
            </a:r>
          </a:p>
          <a:p>
            <a:r>
              <a:rPr lang="en-US" dirty="0">
                <a:solidFill>
                  <a:schemeClr val="bg1"/>
                </a:solidFill>
                <a:latin typeface="Arial" panose="020B0604020202020204" pitchFamily="34" charset="0"/>
                <a:hlinkClick r:id="rId27" tooltip="Comet Kohoutek">
                  <a:extLst>
                    <a:ext uri="{A12FA001-AC4F-418D-AE19-62706E023703}">
                      <ahyp:hlinkClr xmlns:ahyp="http://schemas.microsoft.com/office/drawing/2018/hyperlinkcolor" val="tx"/>
                    </a:ext>
                  </a:extLst>
                </a:hlinkClick>
              </a:rPr>
              <a:t>Comet </a:t>
            </a:r>
            <a:r>
              <a:rPr lang="en-US" dirty="0" err="1">
                <a:solidFill>
                  <a:schemeClr val="bg1"/>
                </a:solidFill>
                <a:latin typeface="Arial" panose="020B0604020202020204" pitchFamily="34" charset="0"/>
                <a:hlinkClick r:id="rId27" tooltip="Comet Kohoutek">
                  <a:extLst>
                    <a:ext uri="{A12FA001-AC4F-418D-AE19-62706E023703}">
                      <ahyp:hlinkClr xmlns:ahyp="http://schemas.microsoft.com/office/drawing/2018/hyperlinkcolor" val="tx"/>
                    </a:ext>
                  </a:extLst>
                </a:hlinkClick>
              </a:rPr>
              <a:t>Kohoutek</a:t>
            </a:r>
            <a:r>
              <a:rPr lang="en-US" dirty="0">
                <a:solidFill>
                  <a:schemeClr val="bg1"/>
                </a:solidFill>
                <a:latin typeface="Arial" panose="020B0604020202020204" pitchFamily="34" charset="0"/>
              </a:rPr>
              <a:t> – 1973–1974</a:t>
            </a:r>
          </a:p>
          <a:p>
            <a:r>
              <a:rPr lang="en-US" dirty="0">
                <a:solidFill>
                  <a:schemeClr val="bg1"/>
                </a:solidFill>
                <a:latin typeface="Arial" panose="020B0604020202020204" pitchFamily="34" charset="0"/>
                <a:hlinkClick r:id="rId28" tooltip="Comet West">
                  <a:extLst>
                    <a:ext uri="{A12FA001-AC4F-418D-AE19-62706E023703}">
                      <ahyp:hlinkClr xmlns:ahyp="http://schemas.microsoft.com/office/drawing/2018/hyperlinkcolor" val="tx"/>
                    </a:ext>
                  </a:extLst>
                </a:hlinkClick>
              </a:rPr>
              <a:t>Comet West</a:t>
            </a:r>
            <a:r>
              <a:rPr lang="en-US" dirty="0">
                <a:solidFill>
                  <a:schemeClr val="bg1"/>
                </a:solidFill>
                <a:latin typeface="Arial" panose="020B0604020202020204" pitchFamily="34" charset="0"/>
              </a:rPr>
              <a:t> – 1976</a:t>
            </a:r>
          </a:p>
          <a:p>
            <a:r>
              <a:rPr lang="en-US" dirty="0">
                <a:solidFill>
                  <a:schemeClr val="bg1"/>
                </a:solidFill>
                <a:latin typeface="Arial" panose="020B0604020202020204" pitchFamily="34" charset="0"/>
                <a:hlinkClick r:id="rId29" tooltip="Comet Hyakutake">
                  <a:extLst>
                    <a:ext uri="{A12FA001-AC4F-418D-AE19-62706E023703}">
                      <ahyp:hlinkClr xmlns:ahyp="http://schemas.microsoft.com/office/drawing/2018/hyperlinkcolor" val="tx"/>
                    </a:ext>
                  </a:extLst>
                </a:hlinkClick>
              </a:rPr>
              <a:t>Comet Hyakutake</a:t>
            </a:r>
            <a:r>
              <a:rPr lang="en-US" dirty="0">
                <a:solidFill>
                  <a:schemeClr val="bg1"/>
                </a:solidFill>
                <a:latin typeface="Arial" panose="020B0604020202020204" pitchFamily="34" charset="0"/>
              </a:rPr>
              <a:t> – 1996</a:t>
            </a:r>
          </a:p>
          <a:p>
            <a:r>
              <a:rPr lang="en-US" dirty="0">
                <a:solidFill>
                  <a:schemeClr val="bg1"/>
                </a:solidFill>
                <a:latin typeface="Arial" panose="020B0604020202020204" pitchFamily="34" charset="0"/>
                <a:hlinkClick r:id="rId30" tooltip="Comet Hale–Bopp">
                  <a:extLst>
                    <a:ext uri="{A12FA001-AC4F-418D-AE19-62706E023703}">
                      <ahyp:hlinkClr xmlns:ahyp="http://schemas.microsoft.com/office/drawing/2018/hyperlinkcolor" val="tx"/>
                    </a:ext>
                  </a:extLst>
                </a:hlinkClick>
              </a:rPr>
              <a:t>Comet Hale–Bopp</a:t>
            </a:r>
            <a:r>
              <a:rPr lang="en-US" dirty="0">
                <a:solidFill>
                  <a:schemeClr val="bg1"/>
                </a:solidFill>
                <a:latin typeface="Arial" panose="020B0604020202020204" pitchFamily="34" charset="0"/>
              </a:rPr>
              <a:t> – 1997</a:t>
            </a:r>
          </a:p>
          <a:p>
            <a:r>
              <a:rPr lang="en-US" dirty="0">
                <a:solidFill>
                  <a:schemeClr val="bg1"/>
                </a:solidFill>
                <a:latin typeface="Arial" panose="020B0604020202020204" pitchFamily="34" charset="0"/>
                <a:hlinkClick r:id="rId31" tooltip="C/2006 P1">
                  <a:extLst>
                    <a:ext uri="{A12FA001-AC4F-418D-AE19-62706E023703}">
                      <ahyp:hlinkClr xmlns:ahyp="http://schemas.microsoft.com/office/drawing/2018/hyperlinkcolor" val="tx"/>
                    </a:ext>
                  </a:extLst>
                </a:hlinkClick>
              </a:rPr>
              <a:t>Comet McNaught</a:t>
            </a:r>
            <a:r>
              <a:rPr lang="en-US" dirty="0">
                <a:solidFill>
                  <a:schemeClr val="bg1"/>
                </a:solidFill>
                <a:latin typeface="Arial" panose="020B0604020202020204" pitchFamily="34" charset="0"/>
              </a:rPr>
              <a:t> – 2007</a:t>
            </a:r>
          </a:p>
          <a:p>
            <a:r>
              <a:rPr lang="en-US" dirty="0">
                <a:solidFill>
                  <a:schemeClr val="bg1"/>
                </a:solidFill>
                <a:latin typeface="Arial" panose="020B0604020202020204" pitchFamily="34" charset="0"/>
              </a:rPr>
              <a:t>Comet Neowise – 2020</a:t>
            </a:r>
          </a:p>
        </p:txBody>
      </p:sp>
    </p:spTree>
    <p:extLst>
      <p:ext uri="{BB962C8B-B14F-4D97-AF65-F5344CB8AC3E}">
        <p14:creationId xmlns:p14="http://schemas.microsoft.com/office/powerpoint/2010/main" val="403072193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D9CD33-CCB5-4B7B-B762-9EDFDADC4572}"/>
              </a:ext>
            </a:extLst>
          </p:cNvPr>
          <p:cNvPicPr>
            <a:picLocks noChangeAspect="1"/>
          </p:cNvPicPr>
          <p:nvPr/>
        </p:nvPicPr>
        <p:blipFill>
          <a:blip r:embed="rId2"/>
          <a:stretch>
            <a:fillRect/>
          </a:stretch>
        </p:blipFill>
        <p:spPr>
          <a:xfrm>
            <a:off x="0" y="1733621"/>
            <a:ext cx="9144000" cy="3390758"/>
          </a:xfrm>
          <a:prstGeom prst="rect">
            <a:avLst/>
          </a:prstGeom>
          <a:ln>
            <a:solidFill>
              <a:schemeClr val="bg1"/>
            </a:solidFill>
          </a:ln>
        </p:spPr>
      </p:pic>
    </p:spTree>
    <p:extLst>
      <p:ext uri="{BB962C8B-B14F-4D97-AF65-F5344CB8AC3E}">
        <p14:creationId xmlns:p14="http://schemas.microsoft.com/office/powerpoint/2010/main" val="1297577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6" y="6319645"/>
            <a:ext cx="8838403" cy="707886"/>
          </a:xfrm>
          <a:prstGeom prst="rect">
            <a:avLst/>
          </a:prstGeom>
          <a:noFill/>
        </p:spPr>
        <p:txBody>
          <a:bodyPr wrap="square" rtlCol="0">
            <a:spAutoFit/>
          </a:bodyPr>
          <a:lstStyle/>
          <a:p>
            <a:r>
              <a:rPr lang="en-US" sz="800" b="1" dirty="0">
                <a:solidFill>
                  <a:schemeClr val="bg1"/>
                </a:solidFill>
              </a:rPr>
              <a:t>Steve Conard - A single 20 second uncalibrated NEOWISE spectrum collected Saturday night July 18</a:t>
            </a:r>
            <a:r>
              <a:rPr lang="en-US" sz="800" b="1" baseline="30000" dirty="0">
                <a:solidFill>
                  <a:schemeClr val="bg1"/>
                </a:solidFill>
              </a:rPr>
              <a:t>th</a:t>
            </a:r>
            <a:r>
              <a:rPr lang="en-US" sz="800" b="1" dirty="0">
                <a:solidFill>
                  <a:schemeClr val="bg1"/>
                </a:solidFill>
              </a:rPr>
              <a:t>, at Bear Branch.  Telescope used was a C9.25, with reducer operating at f/6.3.  Spectrometer was a </a:t>
            </a:r>
            <a:r>
              <a:rPr lang="en-US" sz="800" b="1" dirty="0" err="1">
                <a:solidFill>
                  <a:schemeClr val="bg1"/>
                </a:solidFill>
              </a:rPr>
              <a:t>Shelyak</a:t>
            </a:r>
            <a:r>
              <a:rPr lang="en-US" sz="800" b="1" dirty="0">
                <a:solidFill>
                  <a:schemeClr val="bg1"/>
                </a:solidFill>
              </a:rPr>
              <a:t> </a:t>
            </a:r>
            <a:r>
              <a:rPr lang="en-US" sz="800" b="1" dirty="0" err="1">
                <a:solidFill>
                  <a:schemeClr val="bg1"/>
                </a:solidFill>
              </a:rPr>
              <a:t>Alpy</a:t>
            </a:r>
            <a:r>
              <a:rPr lang="en-US" sz="800" b="1" dirty="0">
                <a:solidFill>
                  <a:schemeClr val="bg1"/>
                </a:solidFill>
              </a:rPr>
              <a:t> 600, with an </a:t>
            </a:r>
            <a:r>
              <a:rPr lang="en-US" sz="800" b="1" dirty="0" err="1">
                <a:solidFill>
                  <a:schemeClr val="bg1"/>
                </a:solidFill>
              </a:rPr>
              <a:t>Atik</a:t>
            </a:r>
            <a:r>
              <a:rPr lang="en-US" sz="800" b="1" dirty="0">
                <a:solidFill>
                  <a:schemeClr val="bg1"/>
                </a:solidFill>
              </a:rPr>
              <a:t> 383L+ camera. You can see the CN line at 388 nm, the C2 bands at ~470 and ~510 nm (these two are the source of the green/blue color), perhaps the OI at ~630 nm (might be a hot pixel), and maybe the sodium line at 589nm</a:t>
            </a:r>
          </a:p>
          <a:p>
            <a:endParaRPr lang="en-US" sz="800" b="1" dirty="0">
              <a:solidFill>
                <a:schemeClr val="bg1"/>
              </a:solidFill>
            </a:endParaRPr>
          </a:p>
          <a:p>
            <a:r>
              <a:rPr lang="en-US" sz="800" b="1" dirty="0">
                <a:solidFill>
                  <a:schemeClr val="bg1"/>
                </a:solidFill>
              </a:rPr>
              <a:t>Also including the spectrum directly from the camera, showing zero order on the far left.</a:t>
            </a:r>
          </a:p>
        </p:txBody>
      </p:sp>
      <p:pic>
        <p:nvPicPr>
          <p:cNvPr id="2" name="Picture 1">
            <a:extLst>
              <a:ext uri="{FF2B5EF4-FFF2-40B4-BE49-F238E27FC236}">
                <a16:creationId xmlns:a16="http://schemas.microsoft.com/office/drawing/2014/main" id="{335BBB57-957F-494E-A00F-D5C769209544}"/>
              </a:ext>
            </a:extLst>
          </p:cNvPr>
          <p:cNvPicPr>
            <a:picLocks noChangeAspect="1"/>
          </p:cNvPicPr>
          <p:nvPr/>
        </p:nvPicPr>
        <p:blipFill>
          <a:blip r:embed="rId2"/>
          <a:stretch>
            <a:fillRect/>
          </a:stretch>
        </p:blipFill>
        <p:spPr>
          <a:xfrm>
            <a:off x="0" y="0"/>
            <a:ext cx="9144000" cy="4536489"/>
          </a:xfrm>
          <a:prstGeom prst="rect">
            <a:avLst/>
          </a:prstGeom>
        </p:spPr>
      </p:pic>
      <p:pic>
        <p:nvPicPr>
          <p:cNvPr id="3" name="Picture 2">
            <a:extLst>
              <a:ext uri="{FF2B5EF4-FFF2-40B4-BE49-F238E27FC236}">
                <a16:creationId xmlns:a16="http://schemas.microsoft.com/office/drawing/2014/main" id="{0828152C-BD65-4296-9631-6306D2607954}"/>
              </a:ext>
            </a:extLst>
          </p:cNvPr>
          <p:cNvPicPr>
            <a:picLocks noChangeAspect="1"/>
          </p:cNvPicPr>
          <p:nvPr/>
        </p:nvPicPr>
        <p:blipFill>
          <a:blip r:embed="rId3"/>
          <a:stretch>
            <a:fillRect/>
          </a:stretch>
        </p:blipFill>
        <p:spPr>
          <a:xfrm>
            <a:off x="0" y="4536489"/>
            <a:ext cx="9144000" cy="1621380"/>
          </a:xfrm>
          <a:prstGeom prst="rect">
            <a:avLst/>
          </a:prstGeom>
        </p:spPr>
      </p:pic>
    </p:spTree>
    <p:extLst>
      <p:ext uri="{BB962C8B-B14F-4D97-AF65-F5344CB8AC3E}">
        <p14:creationId xmlns:p14="http://schemas.microsoft.com/office/powerpoint/2010/main" val="73788991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Bradley Sheard</a:t>
            </a:r>
            <a:endParaRPr lang="en-US" b="1" dirty="0">
              <a:solidFill>
                <a:schemeClr val="bg1"/>
              </a:solidFill>
            </a:endParaRPr>
          </a:p>
        </p:txBody>
      </p:sp>
      <p:pic>
        <p:nvPicPr>
          <p:cNvPr id="2" name="Picture 1">
            <a:extLst>
              <a:ext uri="{FF2B5EF4-FFF2-40B4-BE49-F238E27FC236}">
                <a16:creationId xmlns:a16="http://schemas.microsoft.com/office/drawing/2014/main" id="{1DAF99E1-97D4-4C17-9538-F81EF1D22429}"/>
              </a:ext>
            </a:extLst>
          </p:cNvPr>
          <p:cNvPicPr>
            <a:picLocks noChangeAspect="1"/>
          </p:cNvPicPr>
          <p:nvPr/>
        </p:nvPicPr>
        <p:blipFill>
          <a:blip r:embed="rId2"/>
          <a:stretch>
            <a:fillRect/>
          </a:stretch>
        </p:blipFill>
        <p:spPr>
          <a:xfrm>
            <a:off x="0" y="199801"/>
            <a:ext cx="9144000" cy="5998464"/>
          </a:xfrm>
          <a:prstGeom prst="rect">
            <a:avLst/>
          </a:prstGeom>
          <a:ln>
            <a:solidFill>
              <a:schemeClr val="bg1"/>
            </a:solidFill>
          </a:ln>
        </p:spPr>
      </p:pic>
    </p:spTree>
    <p:extLst>
      <p:ext uri="{BB962C8B-B14F-4D97-AF65-F5344CB8AC3E}">
        <p14:creationId xmlns:p14="http://schemas.microsoft.com/office/powerpoint/2010/main" val="11712043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Jim Johnson</a:t>
            </a:r>
            <a:endParaRPr lang="en-US" b="1" dirty="0">
              <a:solidFill>
                <a:schemeClr val="bg1"/>
              </a:solidFill>
            </a:endParaRPr>
          </a:p>
        </p:txBody>
      </p:sp>
      <p:pic>
        <p:nvPicPr>
          <p:cNvPr id="2" name="Picture 1">
            <a:extLst>
              <a:ext uri="{FF2B5EF4-FFF2-40B4-BE49-F238E27FC236}">
                <a16:creationId xmlns:a16="http://schemas.microsoft.com/office/drawing/2014/main" id="{9CA3AF63-24B6-448D-8B86-0FE2970F610D}"/>
              </a:ext>
            </a:extLst>
          </p:cNvPr>
          <p:cNvPicPr>
            <a:picLocks noChangeAspect="1"/>
          </p:cNvPicPr>
          <p:nvPr/>
        </p:nvPicPr>
        <p:blipFill>
          <a:blip r:embed="rId2"/>
          <a:stretch>
            <a:fillRect/>
          </a:stretch>
        </p:blipFill>
        <p:spPr>
          <a:xfrm>
            <a:off x="2821049" y="0"/>
            <a:ext cx="4577651" cy="6858000"/>
          </a:xfrm>
          <a:prstGeom prst="rect">
            <a:avLst/>
          </a:prstGeom>
          <a:ln>
            <a:solidFill>
              <a:schemeClr val="bg1"/>
            </a:solidFill>
          </a:ln>
        </p:spPr>
      </p:pic>
    </p:spTree>
    <p:extLst>
      <p:ext uri="{BB962C8B-B14F-4D97-AF65-F5344CB8AC3E}">
        <p14:creationId xmlns:p14="http://schemas.microsoft.com/office/powerpoint/2010/main" val="347710000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Richard Orr</a:t>
            </a:r>
            <a:endParaRPr lang="en-US" b="1" dirty="0">
              <a:solidFill>
                <a:schemeClr val="bg1"/>
              </a:solidFill>
            </a:endParaRPr>
          </a:p>
        </p:txBody>
      </p:sp>
      <p:pic>
        <p:nvPicPr>
          <p:cNvPr id="2" name="Picture 1">
            <a:extLst>
              <a:ext uri="{FF2B5EF4-FFF2-40B4-BE49-F238E27FC236}">
                <a16:creationId xmlns:a16="http://schemas.microsoft.com/office/drawing/2014/main" id="{4A1171B7-D5E7-4881-A4B5-C6DE379F411E}"/>
              </a:ext>
            </a:extLst>
          </p:cNvPr>
          <p:cNvPicPr>
            <a:picLocks noChangeAspect="1"/>
          </p:cNvPicPr>
          <p:nvPr/>
        </p:nvPicPr>
        <p:blipFill>
          <a:blip r:embed="rId2"/>
          <a:stretch>
            <a:fillRect/>
          </a:stretch>
        </p:blipFill>
        <p:spPr>
          <a:xfrm>
            <a:off x="0" y="0"/>
            <a:ext cx="9144000" cy="5977467"/>
          </a:xfrm>
          <a:prstGeom prst="rect">
            <a:avLst/>
          </a:prstGeom>
          <a:ln>
            <a:solidFill>
              <a:schemeClr val="bg1"/>
            </a:solidFill>
          </a:ln>
        </p:spPr>
      </p:pic>
    </p:spTree>
    <p:extLst>
      <p:ext uri="{BB962C8B-B14F-4D97-AF65-F5344CB8AC3E}">
        <p14:creationId xmlns:p14="http://schemas.microsoft.com/office/powerpoint/2010/main" val="10832013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C372-DBAA-4B70-98A3-7242FE764689}"/>
              </a:ext>
            </a:extLst>
          </p:cNvPr>
          <p:cNvSpPr>
            <a:spLocks noGrp="1"/>
          </p:cNvSpPr>
          <p:nvPr>
            <p:ph type="title"/>
          </p:nvPr>
        </p:nvSpPr>
        <p:spPr>
          <a:ln>
            <a:solidFill>
              <a:schemeClr val="bg1"/>
            </a:solidFill>
          </a:ln>
        </p:spPr>
        <p:txBody>
          <a:bodyPr/>
          <a:lstStyle/>
          <a:p>
            <a:r>
              <a:rPr lang="en-US" dirty="0">
                <a:solidFill>
                  <a:schemeClr val="bg1"/>
                </a:solidFill>
              </a:rPr>
              <a:t>Thank you Joel Goodman</a:t>
            </a:r>
          </a:p>
        </p:txBody>
      </p:sp>
      <p:sp>
        <p:nvSpPr>
          <p:cNvPr id="3" name="Text Placeholder 2">
            <a:extLst>
              <a:ext uri="{FF2B5EF4-FFF2-40B4-BE49-F238E27FC236}">
                <a16:creationId xmlns:a16="http://schemas.microsoft.com/office/drawing/2014/main" id="{7BE51D4C-0BDF-4A64-BCF9-F08D4CA7740C}"/>
              </a:ext>
            </a:extLst>
          </p:cNvPr>
          <p:cNvSpPr>
            <a:spLocks noGrp="1"/>
          </p:cNvSpPr>
          <p:nvPr>
            <p:ph type="body" idx="1"/>
          </p:nvPr>
        </p:nvSpPr>
        <p:spPr>
          <a:xfrm>
            <a:off x="457200" y="1609725"/>
            <a:ext cx="8229600" cy="4525963"/>
          </a:xfrm>
          <a:ln>
            <a:solidFill>
              <a:schemeClr val="bg1"/>
            </a:solidFill>
          </a:ln>
        </p:spPr>
        <p:txBody>
          <a:bodyPr/>
          <a:lstStyle/>
          <a:p>
            <a:pPr marL="254000" indent="0">
              <a:buNone/>
            </a:pPr>
            <a:r>
              <a:rPr lang="en-US" dirty="0">
                <a:solidFill>
                  <a:schemeClr val="bg1"/>
                </a:solidFill>
              </a:rPr>
              <a:t>On behalf of the 18,000 members of the Astronomical League, please allow me to congratulate the Howard Astronomical League on winning the Library Telescope drawing for the Mid East Region of the Astronomical League. </a:t>
            </a:r>
          </a:p>
        </p:txBody>
      </p:sp>
    </p:spTree>
    <p:extLst>
      <p:ext uri="{BB962C8B-B14F-4D97-AF65-F5344CB8AC3E}">
        <p14:creationId xmlns:p14="http://schemas.microsoft.com/office/powerpoint/2010/main" val="806599163"/>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7620797" y="6197453"/>
            <a:ext cx="4618622" cy="338554"/>
          </a:xfrm>
          <a:prstGeom prst="rect">
            <a:avLst/>
          </a:prstGeom>
          <a:noFill/>
        </p:spPr>
        <p:txBody>
          <a:bodyPr wrap="square" rtlCol="0">
            <a:spAutoFit/>
          </a:bodyPr>
          <a:lstStyle/>
          <a:p>
            <a:r>
              <a:rPr lang="en-US" sz="1600" b="1" dirty="0">
                <a:solidFill>
                  <a:schemeClr val="bg1"/>
                </a:solidFill>
              </a:rPr>
              <a:t>Steve </a:t>
            </a:r>
            <a:r>
              <a:rPr lang="en-US" sz="1600" b="1" dirty="0" err="1">
                <a:solidFill>
                  <a:schemeClr val="bg1"/>
                </a:solidFill>
              </a:rPr>
              <a:t>Berte</a:t>
            </a:r>
            <a:endParaRPr lang="en-US" b="1" dirty="0">
              <a:solidFill>
                <a:schemeClr val="bg1"/>
              </a:solidFill>
            </a:endParaRPr>
          </a:p>
        </p:txBody>
      </p:sp>
      <p:pic>
        <p:nvPicPr>
          <p:cNvPr id="2" name="Picture 1">
            <a:extLst>
              <a:ext uri="{FF2B5EF4-FFF2-40B4-BE49-F238E27FC236}">
                <a16:creationId xmlns:a16="http://schemas.microsoft.com/office/drawing/2014/main" id="{E22115DA-4D81-4F3B-855F-BF728A0818CC}"/>
              </a:ext>
            </a:extLst>
          </p:cNvPr>
          <p:cNvPicPr>
            <a:picLocks noChangeAspect="1"/>
          </p:cNvPicPr>
          <p:nvPr/>
        </p:nvPicPr>
        <p:blipFill>
          <a:blip r:embed="rId2"/>
          <a:stretch>
            <a:fillRect/>
          </a:stretch>
        </p:blipFill>
        <p:spPr>
          <a:xfrm>
            <a:off x="5093072" y="71718"/>
            <a:ext cx="3960159" cy="5280211"/>
          </a:xfrm>
          <a:prstGeom prst="rect">
            <a:avLst/>
          </a:prstGeom>
        </p:spPr>
      </p:pic>
      <p:sp>
        <p:nvSpPr>
          <p:cNvPr id="3" name="Rectangle 2">
            <a:extLst>
              <a:ext uri="{FF2B5EF4-FFF2-40B4-BE49-F238E27FC236}">
                <a16:creationId xmlns:a16="http://schemas.microsoft.com/office/drawing/2014/main" id="{BB44712E-8834-4398-A03A-76D219B434D8}"/>
              </a:ext>
            </a:extLst>
          </p:cNvPr>
          <p:cNvSpPr/>
          <p:nvPr/>
        </p:nvSpPr>
        <p:spPr>
          <a:xfrm>
            <a:off x="5141601" y="4941794"/>
            <a:ext cx="1939955" cy="261610"/>
          </a:xfrm>
          <a:prstGeom prst="rect">
            <a:avLst/>
          </a:prstGeom>
        </p:spPr>
        <p:txBody>
          <a:bodyPr wrap="none">
            <a:spAutoFit/>
          </a:bodyPr>
          <a:lstStyle/>
          <a:p>
            <a:r>
              <a:rPr lang="pt-BR" sz="1050" dirty="0">
                <a:solidFill>
                  <a:schemeClr val="bg1"/>
                </a:solidFill>
                <a:latin typeface="Helvetica Neue"/>
              </a:rPr>
              <a:t>94mm; ISO 1250; 3.2s; f/6.3</a:t>
            </a:r>
            <a:endParaRPr lang="en-US" sz="1050" dirty="0">
              <a:solidFill>
                <a:schemeClr val="bg1"/>
              </a:solidFill>
            </a:endParaRPr>
          </a:p>
        </p:txBody>
      </p:sp>
      <p:pic>
        <p:nvPicPr>
          <p:cNvPr id="4" name="Picture 3">
            <a:extLst>
              <a:ext uri="{FF2B5EF4-FFF2-40B4-BE49-F238E27FC236}">
                <a16:creationId xmlns:a16="http://schemas.microsoft.com/office/drawing/2014/main" id="{FAF48319-E86B-4DF7-9FB9-3DC835146F55}"/>
              </a:ext>
            </a:extLst>
          </p:cNvPr>
          <p:cNvPicPr>
            <a:picLocks noChangeAspect="1"/>
          </p:cNvPicPr>
          <p:nvPr/>
        </p:nvPicPr>
        <p:blipFill>
          <a:blip r:embed="rId3"/>
          <a:stretch>
            <a:fillRect/>
          </a:stretch>
        </p:blipFill>
        <p:spPr>
          <a:xfrm>
            <a:off x="0" y="-13447"/>
            <a:ext cx="5019113" cy="3764335"/>
          </a:xfrm>
          <a:prstGeom prst="rect">
            <a:avLst/>
          </a:prstGeom>
        </p:spPr>
      </p:pic>
      <p:sp>
        <p:nvSpPr>
          <p:cNvPr id="6" name="Rectangle 5">
            <a:extLst>
              <a:ext uri="{FF2B5EF4-FFF2-40B4-BE49-F238E27FC236}">
                <a16:creationId xmlns:a16="http://schemas.microsoft.com/office/drawing/2014/main" id="{43769F3C-876F-41AD-9D1A-2FC38980E847}"/>
              </a:ext>
            </a:extLst>
          </p:cNvPr>
          <p:cNvSpPr/>
          <p:nvPr/>
        </p:nvSpPr>
        <p:spPr>
          <a:xfrm>
            <a:off x="0" y="2748839"/>
            <a:ext cx="1715534" cy="253916"/>
          </a:xfrm>
          <a:prstGeom prst="rect">
            <a:avLst/>
          </a:prstGeom>
        </p:spPr>
        <p:txBody>
          <a:bodyPr wrap="none">
            <a:spAutoFit/>
          </a:bodyPr>
          <a:lstStyle/>
          <a:p>
            <a:r>
              <a:rPr lang="pt-BR" sz="1050" dirty="0">
                <a:solidFill>
                  <a:schemeClr val="bg1"/>
                </a:solidFill>
                <a:latin typeface="-webkit-standard"/>
              </a:rPr>
              <a:t>75mm; ISO 2500; 5.0s; f/6.3</a:t>
            </a:r>
            <a:endParaRPr lang="en-US" dirty="0">
              <a:solidFill>
                <a:schemeClr val="bg1"/>
              </a:solidFill>
            </a:endParaRPr>
          </a:p>
        </p:txBody>
      </p:sp>
      <p:pic>
        <p:nvPicPr>
          <p:cNvPr id="7" name="Picture 6">
            <a:extLst>
              <a:ext uri="{FF2B5EF4-FFF2-40B4-BE49-F238E27FC236}">
                <a16:creationId xmlns:a16="http://schemas.microsoft.com/office/drawing/2014/main" id="{599DAFA7-3C16-4FFE-B8E2-2825586E111E}"/>
              </a:ext>
            </a:extLst>
          </p:cNvPr>
          <p:cNvPicPr>
            <a:picLocks noChangeAspect="1"/>
          </p:cNvPicPr>
          <p:nvPr/>
        </p:nvPicPr>
        <p:blipFill>
          <a:blip r:embed="rId4"/>
          <a:stretch>
            <a:fillRect/>
          </a:stretch>
        </p:blipFill>
        <p:spPr>
          <a:xfrm>
            <a:off x="0" y="3025588"/>
            <a:ext cx="5109882" cy="3832412"/>
          </a:xfrm>
          <a:prstGeom prst="rect">
            <a:avLst/>
          </a:prstGeom>
        </p:spPr>
      </p:pic>
      <p:sp>
        <p:nvSpPr>
          <p:cNvPr id="8" name="Rectangle 7">
            <a:extLst>
              <a:ext uri="{FF2B5EF4-FFF2-40B4-BE49-F238E27FC236}">
                <a16:creationId xmlns:a16="http://schemas.microsoft.com/office/drawing/2014/main" id="{E94EAE04-0C88-4106-B8E8-5728DA67867B}"/>
              </a:ext>
            </a:extLst>
          </p:cNvPr>
          <p:cNvSpPr/>
          <p:nvPr/>
        </p:nvSpPr>
        <p:spPr>
          <a:xfrm>
            <a:off x="0" y="6536007"/>
            <a:ext cx="1784463" cy="253916"/>
          </a:xfrm>
          <a:prstGeom prst="rect">
            <a:avLst/>
          </a:prstGeom>
        </p:spPr>
        <p:txBody>
          <a:bodyPr wrap="none">
            <a:spAutoFit/>
          </a:bodyPr>
          <a:lstStyle/>
          <a:p>
            <a:r>
              <a:rPr lang="pt-BR" sz="1050" dirty="0">
                <a:solidFill>
                  <a:schemeClr val="bg1"/>
                </a:solidFill>
                <a:latin typeface="-webkit-standard"/>
              </a:rPr>
              <a:t>300mm; ISO 6400; 4.0s; f/6.7</a:t>
            </a:r>
            <a:endParaRPr lang="en-US" dirty="0">
              <a:solidFill>
                <a:schemeClr val="bg1"/>
              </a:solidFill>
            </a:endParaRPr>
          </a:p>
        </p:txBody>
      </p:sp>
    </p:spTree>
    <p:extLst>
      <p:ext uri="{BB962C8B-B14F-4D97-AF65-F5344CB8AC3E}">
        <p14:creationId xmlns:p14="http://schemas.microsoft.com/office/powerpoint/2010/main" val="295189985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989088" y="6319645"/>
            <a:ext cx="4618622" cy="338554"/>
          </a:xfrm>
          <a:prstGeom prst="rect">
            <a:avLst/>
          </a:prstGeom>
          <a:noFill/>
        </p:spPr>
        <p:txBody>
          <a:bodyPr wrap="square" rtlCol="0">
            <a:spAutoFit/>
          </a:bodyPr>
          <a:lstStyle/>
          <a:p>
            <a:r>
              <a:rPr lang="en-US" sz="1600" b="1" dirty="0">
                <a:solidFill>
                  <a:schemeClr val="bg1"/>
                </a:solidFill>
              </a:rPr>
              <a:t>Thorne Ransom</a:t>
            </a:r>
            <a:endParaRPr lang="en-US" b="1" dirty="0">
              <a:solidFill>
                <a:schemeClr val="bg1"/>
              </a:solidFill>
            </a:endParaRPr>
          </a:p>
        </p:txBody>
      </p:sp>
      <p:pic>
        <p:nvPicPr>
          <p:cNvPr id="2" name="Picture 1">
            <a:extLst>
              <a:ext uri="{FF2B5EF4-FFF2-40B4-BE49-F238E27FC236}">
                <a16:creationId xmlns:a16="http://schemas.microsoft.com/office/drawing/2014/main" id="{BB5E755B-F79D-4DAE-B13A-7483F2E19022}"/>
              </a:ext>
            </a:extLst>
          </p:cNvPr>
          <p:cNvPicPr>
            <a:picLocks noChangeAspect="1"/>
          </p:cNvPicPr>
          <p:nvPr/>
        </p:nvPicPr>
        <p:blipFill>
          <a:blip r:embed="rId2"/>
          <a:stretch>
            <a:fillRect/>
          </a:stretch>
        </p:blipFill>
        <p:spPr>
          <a:xfrm>
            <a:off x="979875" y="0"/>
            <a:ext cx="7184250" cy="5800398"/>
          </a:xfrm>
          <a:prstGeom prst="rect">
            <a:avLst/>
          </a:prstGeom>
          <a:ln>
            <a:solidFill>
              <a:schemeClr val="bg1"/>
            </a:solidFill>
          </a:ln>
        </p:spPr>
      </p:pic>
    </p:spTree>
    <p:extLst>
      <p:ext uri="{BB962C8B-B14F-4D97-AF65-F5344CB8AC3E}">
        <p14:creationId xmlns:p14="http://schemas.microsoft.com/office/powerpoint/2010/main" val="281687057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Jim Lane</a:t>
            </a:r>
            <a:endParaRPr lang="en-US" b="1" dirty="0">
              <a:solidFill>
                <a:schemeClr val="bg1"/>
              </a:solidFill>
            </a:endParaRPr>
          </a:p>
        </p:txBody>
      </p:sp>
      <p:pic>
        <p:nvPicPr>
          <p:cNvPr id="2" name="26A07A2A">
            <a:hlinkClick r:id="" action="ppaction://media"/>
            <a:extLst>
              <a:ext uri="{FF2B5EF4-FFF2-40B4-BE49-F238E27FC236}">
                <a16:creationId xmlns:a16="http://schemas.microsoft.com/office/drawing/2014/main" id="{3F435B6B-3E57-4A0B-8351-814775B44C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26836"/>
            <a:ext cx="9144000" cy="4064000"/>
          </a:xfrm>
          <a:prstGeom prst="rect">
            <a:avLst/>
          </a:prstGeom>
          <a:ln>
            <a:solidFill>
              <a:schemeClr val="bg1"/>
            </a:solidFill>
          </a:ln>
        </p:spPr>
      </p:pic>
      <p:sp>
        <p:nvSpPr>
          <p:cNvPr id="3" name="Rectangle 2">
            <a:extLst>
              <a:ext uri="{FF2B5EF4-FFF2-40B4-BE49-F238E27FC236}">
                <a16:creationId xmlns:a16="http://schemas.microsoft.com/office/drawing/2014/main" id="{501A5349-B587-4FDC-99BF-161E6F0D73F6}"/>
              </a:ext>
            </a:extLst>
          </p:cNvPr>
          <p:cNvSpPr/>
          <p:nvPr/>
        </p:nvSpPr>
        <p:spPr>
          <a:xfrm>
            <a:off x="2525720" y="485731"/>
            <a:ext cx="3815468" cy="307777"/>
          </a:xfrm>
          <a:prstGeom prst="rect">
            <a:avLst/>
          </a:prstGeom>
        </p:spPr>
        <p:txBody>
          <a:bodyPr wrap="none">
            <a:spAutoFit/>
          </a:bodyPr>
          <a:lstStyle/>
          <a:p>
            <a:r>
              <a:rPr lang="en-US" dirty="0">
                <a:solidFill>
                  <a:schemeClr val="bg1"/>
                </a:solidFill>
                <a:latin typeface="Helvetica Neue"/>
              </a:rPr>
              <a:t>21cm hydrogen line passing overhead twice. </a:t>
            </a:r>
            <a:endParaRPr lang="en-US" dirty="0">
              <a:solidFill>
                <a:schemeClr val="bg1"/>
              </a:solidFill>
            </a:endParaRPr>
          </a:p>
        </p:txBody>
      </p:sp>
    </p:spTree>
    <p:extLst>
      <p:ext uri="{BB962C8B-B14F-4D97-AF65-F5344CB8AC3E}">
        <p14:creationId xmlns:p14="http://schemas.microsoft.com/office/powerpoint/2010/main" val="10255919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75061"/>
            <a:ext cx="4618622" cy="338554"/>
          </a:xfrm>
          <a:prstGeom prst="rect">
            <a:avLst/>
          </a:prstGeom>
          <a:noFill/>
        </p:spPr>
        <p:txBody>
          <a:bodyPr wrap="square" rtlCol="0">
            <a:spAutoFit/>
          </a:bodyPr>
          <a:lstStyle/>
          <a:p>
            <a:r>
              <a:rPr lang="en-US" sz="1600" b="1" dirty="0">
                <a:solidFill>
                  <a:schemeClr val="bg1"/>
                </a:solidFill>
              </a:rPr>
              <a:t>Jim Lane</a:t>
            </a:r>
            <a:endParaRPr lang="en-US" b="1" dirty="0">
              <a:solidFill>
                <a:schemeClr val="bg1"/>
              </a:solidFill>
            </a:endParaRPr>
          </a:p>
        </p:txBody>
      </p:sp>
      <p:pic>
        <p:nvPicPr>
          <p:cNvPr id="2" name="Picture 1">
            <a:extLst>
              <a:ext uri="{FF2B5EF4-FFF2-40B4-BE49-F238E27FC236}">
                <a16:creationId xmlns:a16="http://schemas.microsoft.com/office/drawing/2014/main" id="{35DB4EB1-275D-4CE0-8543-1F755B29B83A}"/>
              </a:ext>
            </a:extLst>
          </p:cNvPr>
          <p:cNvPicPr>
            <a:picLocks noChangeAspect="1"/>
          </p:cNvPicPr>
          <p:nvPr/>
        </p:nvPicPr>
        <p:blipFill>
          <a:blip r:embed="rId2"/>
          <a:stretch>
            <a:fillRect/>
          </a:stretch>
        </p:blipFill>
        <p:spPr>
          <a:xfrm>
            <a:off x="646545" y="0"/>
            <a:ext cx="7986738" cy="6285859"/>
          </a:xfrm>
          <a:prstGeom prst="rect">
            <a:avLst/>
          </a:prstGeom>
          <a:ln>
            <a:solidFill>
              <a:schemeClr val="bg1"/>
            </a:solidFill>
          </a:ln>
        </p:spPr>
      </p:pic>
    </p:spTree>
    <p:extLst>
      <p:ext uri="{BB962C8B-B14F-4D97-AF65-F5344CB8AC3E}">
        <p14:creationId xmlns:p14="http://schemas.microsoft.com/office/powerpoint/2010/main" val="287905490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James Willingham</a:t>
            </a:r>
            <a:endParaRPr lang="en-US" b="1" dirty="0">
              <a:solidFill>
                <a:schemeClr val="bg1"/>
              </a:solidFill>
            </a:endParaRPr>
          </a:p>
        </p:txBody>
      </p:sp>
      <p:pic>
        <p:nvPicPr>
          <p:cNvPr id="3" name="Picture 2">
            <a:extLst>
              <a:ext uri="{FF2B5EF4-FFF2-40B4-BE49-F238E27FC236}">
                <a16:creationId xmlns:a16="http://schemas.microsoft.com/office/drawing/2014/main" id="{37B6761A-522E-4AA1-B3CF-765BE6489518}"/>
              </a:ext>
            </a:extLst>
          </p:cNvPr>
          <p:cNvPicPr>
            <a:picLocks noChangeAspect="1"/>
          </p:cNvPicPr>
          <p:nvPr/>
        </p:nvPicPr>
        <p:blipFill>
          <a:blip r:embed="rId2"/>
          <a:stretch>
            <a:fillRect/>
          </a:stretch>
        </p:blipFill>
        <p:spPr>
          <a:xfrm>
            <a:off x="0" y="0"/>
            <a:ext cx="9144000" cy="6214533"/>
          </a:xfrm>
          <a:prstGeom prst="rect">
            <a:avLst/>
          </a:prstGeom>
          <a:ln>
            <a:solidFill>
              <a:schemeClr val="bg1"/>
            </a:solidFill>
          </a:ln>
        </p:spPr>
      </p:pic>
    </p:spTree>
    <p:extLst>
      <p:ext uri="{BB962C8B-B14F-4D97-AF65-F5344CB8AC3E}">
        <p14:creationId xmlns:p14="http://schemas.microsoft.com/office/powerpoint/2010/main" val="32393516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John Nagy</a:t>
            </a:r>
            <a:endParaRPr lang="en-US" b="1" dirty="0">
              <a:solidFill>
                <a:schemeClr val="bg1"/>
              </a:solidFill>
            </a:endParaRPr>
          </a:p>
        </p:txBody>
      </p:sp>
      <p:pic>
        <p:nvPicPr>
          <p:cNvPr id="2" name="Picture 1">
            <a:extLst>
              <a:ext uri="{FF2B5EF4-FFF2-40B4-BE49-F238E27FC236}">
                <a16:creationId xmlns:a16="http://schemas.microsoft.com/office/drawing/2014/main" id="{E6DD7621-1F31-42E8-AF1D-D16D74013A9A}"/>
              </a:ext>
            </a:extLst>
          </p:cNvPr>
          <p:cNvPicPr>
            <a:picLocks noChangeAspect="1"/>
          </p:cNvPicPr>
          <p:nvPr/>
        </p:nvPicPr>
        <p:blipFill>
          <a:blip r:embed="rId2"/>
          <a:stretch>
            <a:fillRect/>
          </a:stretch>
        </p:blipFill>
        <p:spPr>
          <a:xfrm>
            <a:off x="0" y="0"/>
            <a:ext cx="9144000" cy="5852160"/>
          </a:xfrm>
          <a:prstGeom prst="rect">
            <a:avLst/>
          </a:prstGeom>
          <a:ln>
            <a:solidFill>
              <a:schemeClr val="bg1"/>
            </a:solidFill>
          </a:ln>
        </p:spPr>
      </p:pic>
    </p:spTree>
    <p:extLst>
      <p:ext uri="{BB962C8B-B14F-4D97-AF65-F5344CB8AC3E}">
        <p14:creationId xmlns:p14="http://schemas.microsoft.com/office/powerpoint/2010/main" val="6871299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John Nagy</a:t>
            </a:r>
            <a:endParaRPr lang="en-US" b="1" dirty="0">
              <a:solidFill>
                <a:schemeClr val="bg1"/>
              </a:solidFill>
            </a:endParaRPr>
          </a:p>
        </p:txBody>
      </p:sp>
      <p:pic>
        <p:nvPicPr>
          <p:cNvPr id="2" name="Picture 1">
            <a:extLst>
              <a:ext uri="{FF2B5EF4-FFF2-40B4-BE49-F238E27FC236}">
                <a16:creationId xmlns:a16="http://schemas.microsoft.com/office/drawing/2014/main" id="{6AB84BD0-5233-4EEF-A8CA-4F053BCF2ABE}"/>
              </a:ext>
            </a:extLst>
          </p:cNvPr>
          <p:cNvPicPr>
            <a:picLocks noChangeAspect="1"/>
          </p:cNvPicPr>
          <p:nvPr/>
        </p:nvPicPr>
        <p:blipFill>
          <a:blip r:embed="rId2"/>
          <a:stretch>
            <a:fillRect/>
          </a:stretch>
        </p:blipFill>
        <p:spPr>
          <a:xfrm>
            <a:off x="0" y="0"/>
            <a:ext cx="9144000" cy="6092190"/>
          </a:xfrm>
          <a:prstGeom prst="rect">
            <a:avLst/>
          </a:prstGeom>
          <a:ln>
            <a:solidFill>
              <a:schemeClr val="bg1"/>
            </a:solidFill>
          </a:ln>
        </p:spPr>
      </p:pic>
    </p:spTree>
    <p:extLst>
      <p:ext uri="{BB962C8B-B14F-4D97-AF65-F5344CB8AC3E}">
        <p14:creationId xmlns:p14="http://schemas.microsoft.com/office/powerpoint/2010/main" val="4114351116"/>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James Willingham</a:t>
            </a:r>
            <a:endParaRPr lang="en-US" b="1" dirty="0">
              <a:solidFill>
                <a:schemeClr val="bg1"/>
              </a:solidFill>
            </a:endParaRPr>
          </a:p>
        </p:txBody>
      </p:sp>
      <p:pic>
        <p:nvPicPr>
          <p:cNvPr id="2" name="Picture 1">
            <a:extLst>
              <a:ext uri="{FF2B5EF4-FFF2-40B4-BE49-F238E27FC236}">
                <a16:creationId xmlns:a16="http://schemas.microsoft.com/office/drawing/2014/main" id="{03E6F978-D4F0-44C3-B186-3DCA3ED41AB2}"/>
              </a:ext>
            </a:extLst>
          </p:cNvPr>
          <p:cNvPicPr>
            <a:picLocks noChangeAspect="1"/>
          </p:cNvPicPr>
          <p:nvPr/>
        </p:nvPicPr>
        <p:blipFill>
          <a:blip r:embed="rId2"/>
          <a:stretch>
            <a:fillRect/>
          </a:stretch>
        </p:blipFill>
        <p:spPr>
          <a:xfrm>
            <a:off x="0" y="0"/>
            <a:ext cx="9144000" cy="6214533"/>
          </a:xfrm>
          <a:prstGeom prst="rect">
            <a:avLst/>
          </a:prstGeom>
          <a:ln>
            <a:solidFill>
              <a:schemeClr val="bg1"/>
            </a:solidFill>
          </a:ln>
        </p:spPr>
      </p:pic>
    </p:spTree>
    <p:extLst>
      <p:ext uri="{BB962C8B-B14F-4D97-AF65-F5344CB8AC3E}">
        <p14:creationId xmlns:p14="http://schemas.microsoft.com/office/powerpoint/2010/main" val="3683622051"/>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Victor Sanchez</a:t>
            </a:r>
            <a:endParaRPr lang="en-US" b="1" dirty="0">
              <a:solidFill>
                <a:schemeClr val="bg1"/>
              </a:solidFill>
            </a:endParaRPr>
          </a:p>
        </p:txBody>
      </p:sp>
      <p:sp>
        <p:nvSpPr>
          <p:cNvPr id="3" name="TextBox 2">
            <a:extLst>
              <a:ext uri="{FF2B5EF4-FFF2-40B4-BE49-F238E27FC236}">
                <a16:creationId xmlns:a16="http://schemas.microsoft.com/office/drawing/2014/main" id="{45032C34-B3A5-4FC8-B682-EA7555C551A3}"/>
              </a:ext>
            </a:extLst>
          </p:cNvPr>
          <p:cNvSpPr txBox="1"/>
          <p:nvPr/>
        </p:nvSpPr>
        <p:spPr>
          <a:xfrm>
            <a:off x="4213411" y="6134979"/>
            <a:ext cx="3935506" cy="230832"/>
          </a:xfrm>
          <a:prstGeom prst="rect">
            <a:avLst/>
          </a:prstGeom>
          <a:noFill/>
        </p:spPr>
        <p:txBody>
          <a:bodyPr wrap="square" rtlCol="0">
            <a:spAutoFit/>
          </a:bodyPr>
          <a:lstStyle/>
          <a:p>
            <a:r>
              <a:rPr lang="en-US" sz="900" dirty="0">
                <a:solidFill>
                  <a:schemeClr val="bg1"/>
                </a:solidFill>
                <a:hlinkClick r:id="rId2">
                  <a:extLst>
                    <a:ext uri="{A12FA001-AC4F-418D-AE19-62706E023703}">
                      <ahyp:hlinkClr xmlns:ahyp="http://schemas.microsoft.com/office/drawing/2018/hyperlinkcolor" val="tx"/>
                    </a:ext>
                  </a:extLst>
                </a:hlinkClick>
              </a:rPr>
              <a:t>https://www.youtube.com/watch?v=vxyO_x8Nzx0&amp;feature=youtu.be</a:t>
            </a:r>
            <a:endParaRPr lang="en-US" sz="900" dirty="0">
              <a:solidFill>
                <a:schemeClr val="bg1"/>
              </a:solidFill>
            </a:endParaRPr>
          </a:p>
        </p:txBody>
      </p:sp>
      <p:pic>
        <p:nvPicPr>
          <p:cNvPr id="6" name="Picture 5">
            <a:extLst>
              <a:ext uri="{FF2B5EF4-FFF2-40B4-BE49-F238E27FC236}">
                <a16:creationId xmlns:a16="http://schemas.microsoft.com/office/drawing/2014/main" id="{CDA61A96-0D37-4200-A103-FDB5D35DDE86}"/>
              </a:ext>
            </a:extLst>
          </p:cNvPr>
          <p:cNvPicPr>
            <a:picLocks noChangeAspect="1"/>
          </p:cNvPicPr>
          <p:nvPr/>
        </p:nvPicPr>
        <p:blipFill>
          <a:blip r:embed="rId3"/>
          <a:stretch>
            <a:fillRect/>
          </a:stretch>
        </p:blipFill>
        <p:spPr>
          <a:xfrm>
            <a:off x="0" y="16629"/>
            <a:ext cx="9144000" cy="6118350"/>
          </a:xfrm>
          <a:prstGeom prst="rect">
            <a:avLst/>
          </a:prstGeom>
          <a:ln>
            <a:solidFill>
              <a:schemeClr val="bg1"/>
            </a:solidFill>
          </a:ln>
        </p:spPr>
      </p:pic>
    </p:spTree>
    <p:extLst>
      <p:ext uri="{BB962C8B-B14F-4D97-AF65-F5344CB8AC3E}">
        <p14:creationId xmlns:p14="http://schemas.microsoft.com/office/powerpoint/2010/main" val="1972431067"/>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6489650" cy="338554"/>
          </a:xfrm>
          <a:prstGeom prst="rect">
            <a:avLst/>
          </a:prstGeom>
          <a:noFill/>
        </p:spPr>
        <p:txBody>
          <a:bodyPr wrap="square" rtlCol="0">
            <a:spAutoFit/>
          </a:bodyPr>
          <a:lstStyle/>
          <a:p>
            <a:r>
              <a:rPr lang="en-US" sz="1600" b="1" dirty="0">
                <a:solidFill>
                  <a:schemeClr val="bg1"/>
                </a:solidFill>
              </a:rPr>
              <a:t>James Willingham – Remembering the Mars Dust Storm</a:t>
            </a:r>
            <a:endParaRPr lang="en-US" b="1" dirty="0">
              <a:solidFill>
                <a:schemeClr val="bg1"/>
              </a:solidFill>
            </a:endParaRPr>
          </a:p>
        </p:txBody>
      </p:sp>
      <p:pic>
        <p:nvPicPr>
          <p:cNvPr id="2" name="Picture 1">
            <a:extLst>
              <a:ext uri="{FF2B5EF4-FFF2-40B4-BE49-F238E27FC236}">
                <a16:creationId xmlns:a16="http://schemas.microsoft.com/office/drawing/2014/main" id="{346E9AA6-76BF-4B3B-95CF-58F192E4C978}"/>
              </a:ext>
            </a:extLst>
          </p:cNvPr>
          <p:cNvPicPr>
            <a:picLocks noChangeAspect="1"/>
          </p:cNvPicPr>
          <p:nvPr/>
        </p:nvPicPr>
        <p:blipFill>
          <a:blip r:embed="rId2"/>
          <a:stretch>
            <a:fillRect/>
          </a:stretch>
        </p:blipFill>
        <p:spPr>
          <a:xfrm>
            <a:off x="762000" y="313765"/>
            <a:ext cx="7620000" cy="5715000"/>
          </a:xfrm>
          <a:prstGeom prst="rect">
            <a:avLst/>
          </a:prstGeom>
          <a:ln>
            <a:solidFill>
              <a:schemeClr val="bg1"/>
            </a:solidFill>
          </a:ln>
        </p:spPr>
      </p:pic>
    </p:spTree>
    <p:extLst>
      <p:ext uri="{BB962C8B-B14F-4D97-AF65-F5344CB8AC3E}">
        <p14:creationId xmlns:p14="http://schemas.microsoft.com/office/powerpoint/2010/main" val="2944641104"/>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C372-DBAA-4B70-98A3-7242FE764689}"/>
              </a:ext>
            </a:extLst>
          </p:cNvPr>
          <p:cNvSpPr>
            <a:spLocks noGrp="1"/>
          </p:cNvSpPr>
          <p:nvPr>
            <p:ph type="title"/>
          </p:nvPr>
        </p:nvSpPr>
        <p:spPr>
          <a:ln>
            <a:solidFill>
              <a:schemeClr val="bg1"/>
            </a:solidFill>
          </a:ln>
        </p:spPr>
        <p:txBody>
          <a:bodyPr/>
          <a:lstStyle/>
          <a:p>
            <a:r>
              <a:rPr lang="en-US" dirty="0">
                <a:solidFill>
                  <a:schemeClr val="bg1"/>
                </a:solidFill>
              </a:rPr>
              <a:t>Membership</a:t>
            </a:r>
          </a:p>
        </p:txBody>
      </p:sp>
      <p:sp>
        <p:nvSpPr>
          <p:cNvPr id="3" name="Text Placeholder 2">
            <a:extLst>
              <a:ext uri="{FF2B5EF4-FFF2-40B4-BE49-F238E27FC236}">
                <a16:creationId xmlns:a16="http://schemas.microsoft.com/office/drawing/2014/main" id="{7BE51D4C-0BDF-4A64-BCF9-F08D4CA7740C}"/>
              </a:ext>
            </a:extLst>
          </p:cNvPr>
          <p:cNvSpPr>
            <a:spLocks noGrp="1"/>
          </p:cNvSpPr>
          <p:nvPr>
            <p:ph type="body" idx="1"/>
          </p:nvPr>
        </p:nvSpPr>
        <p:spPr>
          <a:xfrm>
            <a:off x="457200" y="1609725"/>
            <a:ext cx="8229600" cy="4525963"/>
          </a:xfrm>
          <a:ln>
            <a:solidFill>
              <a:schemeClr val="bg1"/>
            </a:solidFill>
          </a:ln>
        </p:spPr>
        <p:txBody>
          <a:bodyPr/>
          <a:lstStyle/>
          <a:p>
            <a:pPr marL="254000" indent="0">
              <a:buNone/>
            </a:pPr>
            <a:r>
              <a:rPr lang="en-US" dirty="0">
                <a:solidFill>
                  <a:schemeClr val="bg1"/>
                </a:solidFill>
              </a:rPr>
              <a:t>Our Membership in HAL has grown by at least 13 new members this month. Our </a:t>
            </a:r>
            <a:r>
              <a:rPr lang="en-US" dirty="0" err="1">
                <a:solidFill>
                  <a:schemeClr val="bg1"/>
                </a:solidFill>
              </a:rPr>
              <a:t>FaceBook</a:t>
            </a:r>
            <a:r>
              <a:rPr lang="en-US" dirty="0">
                <a:solidFill>
                  <a:schemeClr val="bg1"/>
                </a:solidFill>
              </a:rPr>
              <a:t> membership is also growing as well as our Impromptu list.</a:t>
            </a:r>
          </a:p>
        </p:txBody>
      </p:sp>
    </p:spTree>
    <p:extLst>
      <p:ext uri="{BB962C8B-B14F-4D97-AF65-F5344CB8AC3E}">
        <p14:creationId xmlns:p14="http://schemas.microsoft.com/office/powerpoint/2010/main" val="739036554"/>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Jim Johnson</a:t>
            </a:r>
            <a:endParaRPr lang="en-US" b="1" dirty="0">
              <a:solidFill>
                <a:schemeClr val="bg1"/>
              </a:solidFill>
            </a:endParaRPr>
          </a:p>
        </p:txBody>
      </p:sp>
      <p:pic>
        <p:nvPicPr>
          <p:cNvPr id="2" name="Picture 1">
            <a:extLst>
              <a:ext uri="{FF2B5EF4-FFF2-40B4-BE49-F238E27FC236}">
                <a16:creationId xmlns:a16="http://schemas.microsoft.com/office/drawing/2014/main" id="{6288F36D-3A69-451E-BE4E-EB97A878E15D}"/>
              </a:ext>
            </a:extLst>
          </p:cNvPr>
          <p:cNvPicPr>
            <a:picLocks noChangeAspect="1"/>
          </p:cNvPicPr>
          <p:nvPr/>
        </p:nvPicPr>
        <p:blipFill>
          <a:blip r:embed="rId2"/>
          <a:stretch>
            <a:fillRect/>
          </a:stretch>
        </p:blipFill>
        <p:spPr>
          <a:xfrm>
            <a:off x="0" y="199801"/>
            <a:ext cx="9144000" cy="5972412"/>
          </a:xfrm>
          <a:prstGeom prst="rect">
            <a:avLst/>
          </a:prstGeom>
          <a:ln>
            <a:solidFill>
              <a:schemeClr val="bg1"/>
            </a:solidFill>
          </a:ln>
        </p:spPr>
      </p:pic>
    </p:spTree>
    <p:extLst>
      <p:ext uri="{BB962C8B-B14F-4D97-AF65-F5344CB8AC3E}">
        <p14:creationId xmlns:p14="http://schemas.microsoft.com/office/powerpoint/2010/main" val="92787084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James Willingham</a:t>
            </a:r>
            <a:endParaRPr lang="en-US" b="1" dirty="0">
              <a:solidFill>
                <a:schemeClr val="bg1"/>
              </a:solidFill>
            </a:endParaRPr>
          </a:p>
        </p:txBody>
      </p:sp>
      <p:pic>
        <p:nvPicPr>
          <p:cNvPr id="2" name="Picture 1">
            <a:extLst>
              <a:ext uri="{FF2B5EF4-FFF2-40B4-BE49-F238E27FC236}">
                <a16:creationId xmlns:a16="http://schemas.microsoft.com/office/drawing/2014/main" id="{86BDA47A-144B-4194-8D2D-590A39EFFB20}"/>
              </a:ext>
            </a:extLst>
          </p:cNvPr>
          <p:cNvPicPr>
            <a:picLocks noChangeAspect="1"/>
          </p:cNvPicPr>
          <p:nvPr/>
        </p:nvPicPr>
        <p:blipFill>
          <a:blip r:embed="rId2"/>
          <a:stretch>
            <a:fillRect/>
          </a:stretch>
        </p:blipFill>
        <p:spPr>
          <a:xfrm>
            <a:off x="846515" y="199801"/>
            <a:ext cx="7158967" cy="5627743"/>
          </a:xfrm>
          <a:prstGeom prst="rect">
            <a:avLst/>
          </a:prstGeom>
          <a:ln>
            <a:solidFill>
              <a:schemeClr val="bg1"/>
            </a:solidFill>
          </a:ln>
        </p:spPr>
      </p:pic>
    </p:spTree>
    <p:extLst>
      <p:ext uri="{BB962C8B-B14F-4D97-AF65-F5344CB8AC3E}">
        <p14:creationId xmlns:p14="http://schemas.microsoft.com/office/powerpoint/2010/main" val="19250072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Gene Handler</a:t>
            </a:r>
            <a:endParaRPr lang="en-US" b="1" dirty="0">
              <a:solidFill>
                <a:schemeClr val="bg1"/>
              </a:solidFill>
            </a:endParaRPr>
          </a:p>
        </p:txBody>
      </p:sp>
      <p:pic>
        <p:nvPicPr>
          <p:cNvPr id="2" name="Picture 1">
            <a:extLst>
              <a:ext uri="{FF2B5EF4-FFF2-40B4-BE49-F238E27FC236}">
                <a16:creationId xmlns:a16="http://schemas.microsoft.com/office/drawing/2014/main" id="{867A1646-FF1B-462F-A49B-AD00E03935EB}"/>
              </a:ext>
            </a:extLst>
          </p:cNvPr>
          <p:cNvPicPr>
            <a:picLocks noChangeAspect="1"/>
          </p:cNvPicPr>
          <p:nvPr/>
        </p:nvPicPr>
        <p:blipFill>
          <a:blip r:embed="rId2"/>
          <a:stretch>
            <a:fillRect/>
          </a:stretch>
        </p:blipFill>
        <p:spPr>
          <a:xfrm>
            <a:off x="0" y="80930"/>
            <a:ext cx="9144000" cy="6104467"/>
          </a:xfrm>
          <a:prstGeom prst="rect">
            <a:avLst/>
          </a:prstGeom>
          <a:ln>
            <a:solidFill>
              <a:schemeClr val="bg1"/>
            </a:solidFill>
          </a:ln>
        </p:spPr>
      </p:pic>
    </p:spTree>
    <p:extLst>
      <p:ext uri="{BB962C8B-B14F-4D97-AF65-F5344CB8AC3E}">
        <p14:creationId xmlns:p14="http://schemas.microsoft.com/office/powerpoint/2010/main" val="225658541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Richard Orr</a:t>
            </a:r>
            <a:endParaRPr lang="en-US" b="1" dirty="0">
              <a:solidFill>
                <a:schemeClr val="bg1"/>
              </a:solidFill>
            </a:endParaRPr>
          </a:p>
        </p:txBody>
      </p:sp>
      <p:pic>
        <p:nvPicPr>
          <p:cNvPr id="2" name="Picture 1">
            <a:extLst>
              <a:ext uri="{FF2B5EF4-FFF2-40B4-BE49-F238E27FC236}">
                <a16:creationId xmlns:a16="http://schemas.microsoft.com/office/drawing/2014/main" id="{64CF6A22-5C58-447A-BDEE-37303E3DEC1F}"/>
              </a:ext>
            </a:extLst>
          </p:cNvPr>
          <p:cNvPicPr>
            <a:picLocks noChangeAspect="1"/>
          </p:cNvPicPr>
          <p:nvPr/>
        </p:nvPicPr>
        <p:blipFill>
          <a:blip r:embed="rId2"/>
          <a:stretch>
            <a:fillRect/>
          </a:stretch>
        </p:blipFill>
        <p:spPr>
          <a:xfrm>
            <a:off x="0" y="0"/>
            <a:ext cx="9144000" cy="6070600"/>
          </a:xfrm>
          <a:prstGeom prst="rect">
            <a:avLst/>
          </a:prstGeom>
          <a:ln>
            <a:solidFill>
              <a:schemeClr val="bg1"/>
            </a:solidFill>
          </a:ln>
        </p:spPr>
      </p:pic>
    </p:spTree>
    <p:extLst>
      <p:ext uri="{BB962C8B-B14F-4D97-AF65-F5344CB8AC3E}">
        <p14:creationId xmlns:p14="http://schemas.microsoft.com/office/powerpoint/2010/main" val="13660756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Richard Orr</a:t>
            </a:r>
            <a:endParaRPr lang="en-US" b="1" dirty="0">
              <a:solidFill>
                <a:schemeClr val="bg1"/>
              </a:solidFill>
            </a:endParaRPr>
          </a:p>
        </p:txBody>
      </p:sp>
      <p:pic>
        <p:nvPicPr>
          <p:cNvPr id="2" name="Picture 1">
            <a:extLst>
              <a:ext uri="{FF2B5EF4-FFF2-40B4-BE49-F238E27FC236}">
                <a16:creationId xmlns:a16="http://schemas.microsoft.com/office/drawing/2014/main" id="{FF97A468-5225-4C24-959B-1A03B43CD0C4}"/>
              </a:ext>
            </a:extLst>
          </p:cNvPr>
          <p:cNvPicPr>
            <a:picLocks noChangeAspect="1"/>
          </p:cNvPicPr>
          <p:nvPr/>
        </p:nvPicPr>
        <p:blipFill>
          <a:blip r:embed="rId2"/>
          <a:stretch>
            <a:fillRect/>
          </a:stretch>
        </p:blipFill>
        <p:spPr>
          <a:xfrm>
            <a:off x="0" y="0"/>
            <a:ext cx="9144000" cy="6070600"/>
          </a:xfrm>
          <a:prstGeom prst="rect">
            <a:avLst/>
          </a:prstGeom>
        </p:spPr>
      </p:pic>
    </p:spTree>
    <p:extLst>
      <p:ext uri="{BB962C8B-B14F-4D97-AF65-F5344CB8AC3E}">
        <p14:creationId xmlns:p14="http://schemas.microsoft.com/office/powerpoint/2010/main" val="39027051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Richard Orr</a:t>
            </a:r>
            <a:endParaRPr lang="en-US" b="1" dirty="0">
              <a:solidFill>
                <a:schemeClr val="bg1"/>
              </a:solidFill>
            </a:endParaRPr>
          </a:p>
        </p:txBody>
      </p:sp>
      <p:pic>
        <p:nvPicPr>
          <p:cNvPr id="2" name="Picture 1">
            <a:extLst>
              <a:ext uri="{FF2B5EF4-FFF2-40B4-BE49-F238E27FC236}">
                <a16:creationId xmlns:a16="http://schemas.microsoft.com/office/drawing/2014/main" id="{BCF63EAB-8977-4DE3-9853-8CE01CA0304E}"/>
              </a:ext>
            </a:extLst>
          </p:cNvPr>
          <p:cNvPicPr>
            <a:picLocks noChangeAspect="1"/>
          </p:cNvPicPr>
          <p:nvPr/>
        </p:nvPicPr>
        <p:blipFill>
          <a:blip r:embed="rId2"/>
          <a:stretch>
            <a:fillRect/>
          </a:stretch>
        </p:blipFill>
        <p:spPr>
          <a:xfrm>
            <a:off x="0" y="9955"/>
            <a:ext cx="9144000" cy="5977467"/>
          </a:xfrm>
          <a:prstGeom prst="rect">
            <a:avLst/>
          </a:prstGeom>
        </p:spPr>
      </p:pic>
    </p:spTree>
    <p:extLst>
      <p:ext uri="{BB962C8B-B14F-4D97-AF65-F5344CB8AC3E}">
        <p14:creationId xmlns:p14="http://schemas.microsoft.com/office/powerpoint/2010/main" val="38678568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Jim Johnson</a:t>
            </a:r>
            <a:endParaRPr lang="en-US" b="1" dirty="0">
              <a:solidFill>
                <a:schemeClr val="bg1"/>
              </a:solidFill>
            </a:endParaRPr>
          </a:p>
        </p:txBody>
      </p:sp>
      <p:pic>
        <p:nvPicPr>
          <p:cNvPr id="2" name="Picture 1">
            <a:extLst>
              <a:ext uri="{FF2B5EF4-FFF2-40B4-BE49-F238E27FC236}">
                <a16:creationId xmlns:a16="http://schemas.microsoft.com/office/drawing/2014/main" id="{13AAB0EE-0A45-48B7-874A-BB5D984CBC1F}"/>
              </a:ext>
            </a:extLst>
          </p:cNvPr>
          <p:cNvPicPr>
            <a:picLocks noChangeAspect="1"/>
          </p:cNvPicPr>
          <p:nvPr/>
        </p:nvPicPr>
        <p:blipFill>
          <a:blip r:embed="rId2"/>
          <a:stretch>
            <a:fillRect/>
          </a:stretch>
        </p:blipFill>
        <p:spPr>
          <a:xfrm>
            <a:off x="4572000" y="1981200"/>
            <a:ext cx="4124325" cy="2895600"/>
          </a:xfrm>
          <a:prstGeom prst="rect">
            <a:avLst/>
          </a:prstGeom>
          <a:ln>
            <a:solidFill>
              <a:schemeClr val="bg1"/>
            </a:solidFill>
          </a:ln>
        </p:spPr>
      </p:pic>
      <p:pic>
        <p:nvPicPr>
          <p:cNvPr id="3" name="Picture 2">
            <a:extLst>
              <a:ext uri="{FF2B5EF4-FFF2-40B4-BE49-F238E27FC236}">
                <a16:creationId xmlns:a16="http://schemas.microsoft.com/office/drawing/2014/main" id="{BA5A1763-F999-4A3F-BE75-C18B827BB8E2}"/>
              </a:ext>
            </a:extLst>
          </p:cNvPr>
          <p:cNvPicPr>
            <a:picLocks noChangeAspect="1"/>
          </p:cNvPicPr>
          <p:nvPr/>
        </p:nvPicPr>
        <p:blipFill>
          <a:blip r:embed="rId3"/>
          <a:stretch>
            <a:fillRect/>
          </a:stretch>
        </p:blipFill>
        <p:spPr>
          <a:xfrm>
            <a:off x="101974" y="1461247"/>
            <a:ext cx="4152900" cy="4114800"/>
          </a:xfrm>
          <a:prstGeom prst="rect">
            <a:avLst/>
          </a:prstGeom>
          <a:ln>
            <a:solidFill>
              <a:schemeClr val="bg1"/>
            </a:solidFill>
          </a:ln>
        </p:spPr>
      </p:pic>
    </p:spTree>
    <p:extLst>
      <p:ext uri="{BB962C8B-B14F-4D97-AF65-F5344CB8AC3E}">
        <p14:creationId xmlns:p14="http://schemas.microsoft.com/office/powerpoint/2010/main" val="1939690130"/>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BA441-17A2-48E9-9F82-D3E3D32761BF}"/>
              </a:ext>
            </a:extLst>
          </p:cNvPr>
          <p:cNvPicPr>
            <a:picLocks noChangeAspect="1"/>
          </p:cNvPicPr>
          <p:nvPr/>
        </p:nvPicPr>
        <p:blipFill>
          <a:blip r:embed="rId2"/>
          <a:stretch>
            <a:fillRect/>
          </a:stretch>
        </p:blipFill>
        <p:spPr>
          <a:xfrm>
            <a:off x="0" y="-2121647"/>
            <a:ext cx="9144000" cy="9042400"/>
          </a:xfrm>
          <a:prstGeom prst="rect">
            <a:avLst/>
          </a:prstGeom>
          <a:ln>
            <a:solidFill>
              <a:schemeClr val="bg1"/>
            </a:solidFill>
          </a:ln>
        </p:spPr>
      </p:pic>
    </p:spTree>
    <p:extLst>
      <p:ext uri="{BB962C8B-B14F-4D97-AF65-F5344CB8AC3E}">
        <p14:creationId xmlns:p14="http://schemas.microsoft.com/office/powerpoint/2010/main" val="6467493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C372-DBAA-4B70-98A3-7242FE764689}"/>
              </a:ext>
            </a:extLst>
          </p:cNvPr>
          <p:cNvSpPr>
            <a:spLocks noGrp="1"/>
          </p:cNvSpPr>
          <p:nvPr>
            <p:ph type="title"/>
          </p:nvPr>
        </p:nvSpPr>
        <p:spPr/>
        <p:txBody>
          <a:bodyPr/>
          <a:lstStyle/>
          <a:p>
            <a:r>
              <a:rPr lang="en-US" dirty="0">
                <a:solidFill>
                  <a:schemeClr val="bg1"/>
                </a:solidFill>
              </a:rPr>
              <a:t>HAL Open Cluster</a:t>
            </a:r>
          </a:p>
        </p:txBody>
      </p:sp>
      <p:sp>
        <p:nvSpPr>
          <p:cNvPr id="3" name="Text Placeholder 2">
            <a:extLst>
              <a:ext uri="{FF2B5EF4-FFF2-40B4-BE49-F238E27FC236}">
                <a16:creationId xmlns:a16="http://schemas.microsoft.com/office/drawing/2014/main" id="{7BE51D4C-0BDF-4A64-BCF9-F08D4CA7740C}"/>
              </a:ext>
            </a:extLst>
          </p:cNvPr>
          <p:cNvSpPr>
            <a:spLocks noGrp="1"/>
          </p:cNvSpPr>
          <p:nvPr>
            <p:ph type="body" idx="1"/>
          </p:nvPr>
        </p:nvSpPr>
        <p:spPr>
          <a:xfrm>
            <a:off x="457200" y="1609725"/>
            <a:ext cx="8229600" cy="4525963"/>
          </a:xfrm>
          <a:ln>
            <a:solidFill>
              <a:schemeClr val="bg1"/>
            </a:solidFill>
          </a:ln>
        </p:spPr>
        <p:txBody>
          <a:bodyPr/>
          <a:lstStyle/>
          <a:p>
            <a:pPr marL="254000" indent="0">
              <a:buNone/>
            </a:pPr>
            <a:r>
              <a:rPr lang="en-US" dirty="0">
                <a:solidFill>
                  <a:schemeClr val="bg1"/>
                </a:solidFill>
              </a:rPr>
              <a:t>It is an open forum. The conversation guided itself. Great ideas came from it. Everybody wants to continue on a monthly basis. Next meeting will be soon after July 4</a:t>
            </a:r>
            <a:r>
              <a:rPr lang="en-US" baseline="30000" dirty="0">
                <a:solidFill>
                  <a:schemeClr val="bg1"/>
                </a:solidFill>
              </a:rPr>
              <a:t>th</a:t>
            </a:r>
            <a:r>
              <a:rPr lang="en-US" dirty="0">
                <a:solidFill>
                  <a:schemeClr val="bg1"/>
                </a:solidFill>
              </a:rPr>
              <a:t>.</a:t>
            </a:r>
          </a:p>
        </p:txBody>
      </p:sp>
    </p:spTree>
    <p:extLst>
      <p:ext uri="{BB962C8B-B14F-4D97-AF65-F5344CB8AC3E}">
        <p14:creationId xmlns:p14="http://schemas.microsoft.com/office/powerpoint/2010/main" val="312809469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Steve </a:t>
            </a:r>
            <a:r>
              <a:rPr lang="en-US" sz="1600" b="1" dirty="0" err="1">
                <a:solidFill>
                  <a:schemeClr val="bg1"/>
                </a:solidFill>
              </a:rPr>
              <a:t>Berte</a:t>
            </a:r>
            <a:endParaRPr lang="en-US" b="1" dirty="0">
              <a:solidFill>
                <a:schemeClr val="bg1"/>
              </a:solidFill>
            </a:endParaRPr>
          </a:p>
        </p:txBody>
      </p:sp>
      <p:pic>
        <p:nvPicPr>
          <p:cNvPr id="2" name="Picture 1">
            <a:extLst>
              <a:ext uri="{FF2B5EF4-FFF2-40B4-BE49-F238E27FC236}">
                <a16:creationId xmlns:a16="http://schemas.microsoft.com/office/drawing/2014/main" id="{078FB52E-B465-40CD-9A4B-81D0A5A738F3}"/>
              </a:ext>
            </a:extLst>
          </p:cNvPr>
          <p:cNvPicPr>
            <a:picLocks noChangeAspect="1"/>
          </p:cNvPicPr>
          <p:nvPr/>
        </p:nvPicPr>
        <p:blipFill>
          <a:blip r:embed="rId2"/>
          <a:stretch>
            <a:fillRect/>
          </a:stretch>
        </p:blipFill>
        <p:spPr>
          <a:xfrm>
            <a:off x="3852488" y="0"/>
            <a:ext cx="5143500" cy="6858000"/>
          </a:xfrm>
          <a:prstGeom prst="rect">
            <a:avLst/>
          </a:prstGeom>
        </p:spPr>
      </p:pic>
    </p:spTree>
    <p:extLst>
      <p:ext uri="{BB962C8B-B14F-4D97-AF65-F5344CB8AC3E}">
        <p14:creationId xmlns:p14="http://schemas.microsoft.com/office/powerpoint/2010/main" val="216477865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C372-DBAA-4B70-98A3-7242FE764689}"/>
              </a:ext>
            </a:extLst>
          </p:cNvPr>
          <p:cNvSpPr>
            <a:spLocks noGrp="1"/>
          </p:cNvSpPr>
          <p:nvPr>
            <p:ph type="title"/>
          </p:nvPr>
        </p:nvSpPr>
        <p:spPr/>
        <p:txBody>
          <a:bodyPr/>
          <a:lstStyle/>
          <a:p>
            <a:r>
              <a:rPr lang="en-US" dirty="0">
                <a:solidFill>
                  <a:schemeClr val="bg1"/>
                </a:solidFill>
              </a:rPr>
              <a:t>Impromptu Star Parties</a:t>
            </a:r>
          </a:p>
        </p:txBody>
      </p:sp>
      <p:sp>
        <p:nvSpPr>
          <p:cNvPr id="3" name="Text Placeholder 2">
            <a:extLst>
              <a:ext uri="{FF2B5EF4-FFF2-40B4-BE49-F238E27FC236}">
                <a16:creationId xmlns:a16="http://schemas.microsoft.com/office/drawing/2014/main" id="{7BE51D4C-0BDF-4A64-BCF9-F08D4CA7740C}"/>
              </a:ext>
            </a:extLst>
          </p:cNvPr>
          <p:cNvSpPr>
            <a:spLocks noGrp="1"/>
          </p:cNvSpPr>
          <p:nvPr>
            <p:ph type="body" idx="1"/>
          </p:nvPr>
        </p:nvSpPr>
        <p:spPr>
          <a:xfrm>
            <a:off x="457200" y="1609725"/>
            <a:ext cx="8229600" cy="4525963"/>
          </a:xfrm>
          <a:ln>
            <a:solidFill>
              <a:schemeClr val="bg1"/>
            </a:solidFill>
          </a:ln>
        </p:spPr>
        <p:txBody>
          <a:bodyPr/>
          <a:lstStyle/>
          <a:p>
            <a:pPr marL="254000" indent="0">
              <a:buNone/>
            </a:pPr>
            <a:r>
              <a:rPr lang="en-US" sz="1800" dirty="0">
                <a:solidFill>
                  <a:schemeClr val="bg1"/>
                </a:solidFill>
              </a:rPr>
              <a:t>Alpha Ridge is open for a keyholder to call an Impromptu with the following provisions:</a:t>
            </a:r>
          </a:p>
          <a:p>
            <a:pPr marL="254000" indent="0">
              <a:buNone/>
            </a:pPr>
            <a:r>
              <a:rPr lang="en-US" sz="1800" dirty="0">
                <a:solidFill>
                  <a:schemeClr val="bg1"/>
                </a:solidFill>
              </a:rPr>
              <a:t>1) HALO will remain closed, except to the keyholder to turn off/on the parking lot and restroom lights and to turn on power to the exterior SE corner of HALO.</a:t>
            </a:r>
          </a:p>
          <a:p>
            <a:pPr marL="254000" indent="0">
              <a:buNone/>
            </a:pPr>
            <a:r>
              <a:rPr lang="en-US" sz="1800" dirty="0">
                <a:solidFill>
                  <a:schemeClr val="bg1"/>
                </a:solidFill>
              </a:rPr>
              <a:t>2) The restrooms will not be unlocked.  If they are left unlocked by the County, they are not to be used. </a:t>
            </a:r>
          </a:p>
          <a:p>
            <a:pPr marL="254000" indent="0">
              <a:buNone/>
            </a:pPr>
            <a:r>
              <a:rPr lang="en-US" sz="1800" dirty="0">
                <a:solidFill>
                  <a:schemeClr val="bg1"/>
                </a:solidFill>
              </a:rPr>
              <a:t>3) The keyholder is responsible for closing the gate after entering and keeping lock separately until locking up at the end of the observing session. </a:t>
            </a:r>
          </a:p>
          <a:p>
            <a:pPr marL="254000" indent="0">
              <a:buNone/>
            </a:pPr>
            <a:r>
              <a:rPr lang="en-US" sz="1800" dirty="0">
                <a:solidFill>
                  <a:schemeClr val="bg1"/>
                </a:solidFill>
              </a:rPr>
              <a:t>4) Members will be informed that the gate is being left closed except for entry and exit.  Members will be asked to open the gate inwards and close the gate behind them upon arrival and to repeat the routine upon departure.</a:t>
            </a:r>
          </a:p>
          <a:p>
            <a:pPr marL="254000" indent="0">
              <a:buNone/>
            </a:pPr>
            <a:r>
              <a:rPr lang="en-US" sz="1800" dirty="0">
                <a:solidFill>
                  <a:schemeClr val="bg1"/>
                </a:solidFill>
              </a:rPr>
              <a:t>5) Members will be reminded that all social distancing protocols currently called for in Howard County will be in effect. </a:t>
            </a:r>
          </a:p>
        </p:txBody>
      </p:sp>
    </p:spTree>
    <p:extLst>
      <p:ext uri="{BB962C8B-B14F-4D97-AF65-F5344CB8AC3E}">
        <p14:creationId xmlns:p14="http://schemas.microsoft.com/office/powerpoint/2010/main" val="832146046"/>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Steve </a:t>
            </a:r>
            <a:r>
              <a:rPr lang="en-US" sz="1600" b="1" dirty="0" err="1">
                <a:solidFill>
                  <a:schemeClr val="bg1"/>
                </a:solidFill>
              </a:rPr>
              <a:t>Berte</a:t>
            </a:r>
            <a:endParaRPr lang="en-US" b="1" dirty="0">
              <a:solidFill>
                <a:schemeClr val="bg1"/>
              </a:solidFill>
            </a:endParaRPr>
          </a:p>
        </p:txBody>
      </p:sp>
      <p:pic>
        <p:nvPicPr>
          <p:cNvPr id="3" name="Picture 2">
            <a:extLst>
              <a:ext uri="{FF2B5EF4-FFF2-40B4-BE49-F238E27FC236}">
                <a16:creationId xmlns:a16="http://schemas.microsoft.com/office/drawing/2014/main" id="{02A3E581-3C06-4B96-89A1-F2007FD4FB82}"/>
              </a:ext>
            </a:extLst>
          </p:cNvPr>
          <p:cNvPicPr>
            <a:picLocks noChangeAspect="1"/>
          </p:cNvPicPr>
          <p:nvPr/>
        </p:nvPicPr>
        <p:blipFill>
          <a:blip r:embed="rId2"/>
          <a:stretch>
            <a:fillRect/>
          </a:stretch>
        </p:blipFill>
        <p:spPr>
          <a:xfrm>
            <a:off x="3482310" y="0"/>
            <a:ext cx="5438394" cy="6858000"/>
          </a:xfrm>
          <a:prstGeom prst="rect">
            <a:avLst/>
          </a:prstGeom>
        </p:spPr>
      </p:pic>
    </p:spTree>
    <p:extLst>
      <p:ext uri="{BB962C8B-B14F-4D97-AF65-F5344CB8AC3E}">
        <p14:creationId xmlns:p14="http://schemas.microsoft.com/office/powerpoint/2010/main" val="4177679125"/>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Steve </a:t>
            </a:r>
            <a:r>
              <a:rPr lang="en-US" sz="1600" b="1" dirty="0" err="1">
                <a:solidFill>
                  <a:schemeClr val="bg1"/>
                </a:solidFill>
              </a:rPr>
              <a:t>Berte</a:t>
            </a:r>
            <a:endParaRPr lang="en-US" b="1" dirty="0">
              <a:solidFill>
                <a:schemeClr val="bg1"/>
              </a:solidFill>
            </a:endParaRPr>
          </a:p>
        </p:txBody>
      </p:sp>
      <p:pic>
        <p:nvPicPr>
          <p:cNvPr id="2" name="Picture 1">
            <a:extLst>
              <a:ext uri="{FF2B5EF4-FFF2-40B4-BE49-F238E27FC236}">
                <a16:creationId xmlns:a16="http://schemas.microsoft.com/office/drawing/2014/main" id="{6090BE48-9BEA-4369-9522-7EBA8141F5AD}"/>
              </a:ext>
            </a:extLst>
          </p:cNvPr>
          <p:cNvPicPr>
            <a:picLocks noChangeAspect="1"/>
          </p:cNvPicPr>
          <p:nvPr/>
        </p:nvPicPr>
        <p:blipFill>
          <a:blip r:embed="rId2"/>
          <a:stretch>
            <a:fillRect/>
          </a:stretch>
        </p:blipFill>
        <p:spPr>
          <a:xfrm>
            <a:off x="3694903" y="0"/>
            <a:ext cx="5143500" cy="6858000"/>
          </a:xfrm>
          <a:prstGeom prst="rect">
            <a:avLst/>
          </a:prstGeom>
        </p:spPr>
      </p:pic>
    </p:spTree>
    <p:extLst>
      <p:ext uri="{BB962C8B-B14F-4D97-AF65-F5344CB8AC3E}">
        <p14:creationId xmlns:p14="http://schemas.microsoft.com/office/powerpoint/2010/main" val="21722472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Steve </a:t>
            </a:r>
            <a:r>
              <a:rPr lang="en-US" sz="1600" b="1" dirty="0" err="1">
                <a:solidFill>
                  <a:schemeClr val="bg1"/>
                </a:solidFill>
              </a:rPr>
              <a:t>Berte</a:t>
            </a:r>
            <a:endParaRPr lang="en-US" b="1" dirty="0">
              <a:solidFill>
                <a:schemeClr val="bg1"/>
              </a:solidFill>
            </a:endParaRPr>
          </a:p>
        </p:txBody>
      </p:sp>
      <p:pic>
        <p:nvPicPr>
          <p:cNvPr id="3" name="Picture 2">
            <a:extLst>
              <a:ext uri="{FF2B5EF4-FFF2-40B4-BE49-F238E27FC236}">
                <a16:creationId xmlns:a16="http://schemas.microsoft.com/office/drawing/2014/main" id="{71308274-74A8-4216-97DA-A812B976FCE9}"/>
              </a:ext>
            </a:extLst>
          </p:cNvPr>
          <p:cNvPicPr>
            <a:picLocks noChangeAspect="1"/>
          </p:cNvPicPr>
          <p:nvPr/>
        </p:nvPicPr>
        <p:blipFill>
          <a:blip r:embed="rId2"/>
          <a:stretch>
            <a:fillRect/>
          </a:stretch>
        </p:blipFill>
        <p:spPr>
          <a:xfrm>
            <a:off x="3227593" y="0"/>
            <a:ext cx="5596128" cy="6858000"/>
          </a:xfrm>
          <a:prstGeom prst="rect">
            <a:avLst/>
          </a:prstGeom>
        </p:spPr>
      </p:pic>
    </p:spTree>
    <p:extLst>
      <p:ext uri="{BB962C8B-B14F-4D97-AF65-F5344CB8AC3E}">
        <p14:creationId xmlns:p14="http://schemas.microsoft.com/office/powerpoint/2010/main" val="1647629151"/>
      </p:ext>
    </p:extLst>
  </p:cSld>
  <p:clrMapOvr>
    <a:masterClrMapping/>
  </p:clrMapOvr>
  <mc:AlternateContent xmlns:mc="http://schemas.openxmlformats.org/markup-compatibility/2006">
    <mc:Choice xmlns:p14="http://schemas.microsoft.com/office/powerpoint/2010/main" Requires="p14">
      <p:transition p14:dur="250" advClick="0" advTm="5000"/>
    </mc:Choice>
    <mc:Fallback>
      <p:transition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Name</a:t>
            </a:r>
            <a:endParaRPr lang="en-US" b="1" dirty="0">
              <a:solidFill>
                <a:schemeClr val="bg1"/>
              </a:solidFill>
            </a:endParaRPr>
          </a:p>
        </p:txBody>
      </p:sp>
    </p:spTree>
    <p:extLst>
      <p:ext uri="{BB962C8B-B14F-4D97-AF65-F5344CB8AC3E}">
        <p14:creationId xmlns:p14="http://schemas.microsoft.com/office/powerpoint/2010/main" val="25257646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Name</a:t>
            </a:r>
            <a:endParaRPr lang="en-US" b="1" dirty="0">
              <a:solidFill>
                <a:schemeClr val="bg1"/>
              </a:solidFill>
            </a:endParaRPr>
          </a:p>
        </p:txBody>
      </p:sp>
    </p:spTree>
    <p:extLst>
      <p:ext uri="{BB962C8B-B14F-4D97-AF65-F5344CB8AC3E}">
        <p14:creationId xmlns:p14="http://schemas.microsoft.com/office/powerpoint/2010/main" val="132420607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Name</a:t>
            </a:r>
            <a:endParaRPr lang="en-US" b="1" dirty="0">
              <a:solidFill>
                <a:schemeClr val="bg1"/>
              </a:solidFill>
            </a:endParaRPr>
          </a:p>
        </p:txBody>
      </p:sp>
    </p:spTree>
    <p:extLst>
      <p:ext uri="{BB962C8B-B14F-4D97-AF65-F5344CB8AC3E}">
        <p14:creationId xmlns:p14="http://schemas.microsoft.com/office/powerpoint/2010/main" val="8907087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F0BB-4930-4DAD-B0AA-960471513D54}"/>
              </a:ext>
            </a:extLst>
          </p:cNvPr>
          <p:cNvSpPr>
            <a:spLocks noGrp="1"/>
          </p:cNvSpPr>
          <p:nvPr>
            <p:ph type="title"/>
          </p:nvPr>
        </p:nvSpPr>
        <p:spPr/>
        <p:txBody>
          <a:bodyPr/>
          <a:lstStyle/>
          <a:p>
            <a:r>
              <a:rPr lang="en-US" dirty="0">
                <a:solidFill>
                  <a:schemeClr val="bg1"/>
                </a:solidFill>
              </a:rPr>
              <a:t>Thank To All of You</a:t>
            </a:r>
          </a:p>
        </p:txBody>
      </p:sp>
      <p:sp>
        <p:nvSpPr>
          <p:cNvPr id="3" name="Text Placeholder 2">
            <a:extLst>
              <a:ext uri="{FF2B5EF4-FFF2-40B4-BE49-F238E27FC236}">
                <a16:creationId xmlns:a16="http://schemas.microsoft.com/office/drawing/2014/main" id="{006CA70E-6712-46AB-966F-F31B48449B83}"/>
              </a:ext>
            </a:extLst>
          </p:cNvPr>
          <p:cNvSpPr>
            <a:spLocks noGrp="1"/>
          </p:cNvSpPr>
          <p:nvPr>
            <p:ph type="body" idx="1"/>
          </p:nvPr>
        </p:nvSpPr>
        <p:spPr/>
        <p:txBody>
          <a:bodyPr/>
          <a:lstStyle/>
          <a:p>
            <a:pPr marL="254000" indent="0" algn="ctr">
              <a:buNone/>
            </a:pPr>
            <a:r>
              <a:rPr lang="en-US" dirty="0">
                <a:solidFill>
                  <a:schemeClr val="bg1"/>
                </a:solidFill>
              </a:rPr>
              <a:t>Stay Healthy</a:t>
            </a:r>
          </a:p>
          <a:p>
            <a:pPr marL="254000" indent="0" algn="ctr">
              <a:buNone/>
            </a:pPr>
            <a:r>
              <a:rPr lang="en-US" dirty="0">
                <a:solidFill>
                  <a:schemeClr val="bg1"/>
                </a:solidFill>
              </a:rPr>
              <a:t>Stay Safe</a:t>
            </a:r>
          </a:p>
          <a:p>
            <a:pPr marL="254000" indent="0" algn="ctr">
              <a:buNone/>
            </a:pPr>
            <a:endParaRPr lang="en-US" dirty="0">
              <a:solidFill>
                <a:schemeClr val="bg1"/>
              </a:solidFill>
            </a:endParaRPr>
          </a:p>
          <a:p>
            <a:pPr marL="254000" indent="0" algn="ctr">
              <a:buNone/>
            </a:pPr>
            <a:r>
              <a:rPr lang="en-US" dirty="0">
                <a:solidFill>
                  <a:schemeClr val="bg1"/>
                </a:solidFill>
              </a:rPr>
              <a:t>Clear Skies</a:t>
            </a:r>
          </a:p>
        </p:txBody>
      </p:sp>
    </p:spTree>
    <p:extLst>
      <p:ext uri="{BB962C8B-B14F-4D97-AF65-F5344CB8AC3E}">
        <p14:creationId xmlns:p14="http://schemas.microsoft.com/office/powerpoint/2010/main" val="16610896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16D2DD-9834-4AD4-9A67-0610103BD2A5}"/>
              </a:ext>
            </a:extLst>
          </p:cNvPr>
          <p:cNvPicPr>
            <a:picLocks noChangeAspect="1"/>
          </p:cNvPicPr>
          <p:nvPr/>
        </p:nvPicPr>
        <p:blipFill>
          <a:blip r:embed="rId2"/>
          <a:stretch>
            <a:fillRect/>
          </a:stretch>
        </p:blipFill>
        <p:spPr>
          <a:xfrm>
            <a:off x="0" y="0"/>
            <a:ext cx="6858000" cy="6858000"/>
          </a:xfrm>
          <a:prstGeom prst="rect">
            <a:avLst/>
          </a:prstGeom>
        </p:spPr>
      </p:pic>
      <p:sp>
        <p:nvSpPr>
          <p:cNvPr id="2" name="Title 1">
            <a:extLst>
              <a:ext uri="{FF2B5EF4-FFF2-40B4-BE49-F238E27FC236}">
                <a16:creationId xmlns:a16="http://schemas.microsoft.com/office/drawing/2014/main" id="{4703FB1F-A3E2-4B19-A3BA-23D0273DDDE4}"/>
              </a:ext>
            </a:extLst>
          </p:cNvPr>
          <p:cNvSpPr>
            <a:spLocks noGrp="1"/>
          </p:cNvSpPr>
          <p:nvPr>
            <p:ph type="title"/>
          </p:nvPr>
        </p:nvSpPr>
        <p:spPr>
          <a:xfrm>
            <a:off x="861029" y="363552"/>
            <a:ext cx="4783015" cy="1245440"/>
          </a:xfrm>
        </p:spPr>
        <p:txBody>
          <a:bodyPr/>
          <a:lstStyle/>
          <a:p>
            <a:r>
              <a:rPr lang="en-US" sz="3600" dirty="0">
                <a:solidFill>
                  <a:schemeClr val="bg1"/>
                </a:solidFill>
              </a:rPr>
              <a:t>August Guest Presenter</a:t>
            </a:r>
            <a:br>
              <a:rPr lang="en-US" sz="3600" dirty="0">
                <a:solidFill>
                  <a:schemeClr val="bg1"/>
                </a:solidFill>
              </a:rPr>
            </a:br>
            <a:r>
              <a:rPr lang="en-US" sz="2000" dirty="0">
                <a:solidFill>
                  <a:schemeClr val="bg1"/>
                </a:solidFill>
              </a:rPr>
              <a:t>August 20, 2020</a:t>
            </a:r>
            <a:br>
              <a:rPr lang="en-US" sz="2000" dirty="0">
                <a:solidFill>
                  <a:schemeClr val="bg1"/>
                </a:solidFill>
              </a:rPr>
            </a:br>
            <a:endParaRPr lang="en-US" sz="3600" dirty="0">
              <a:solidFill>
                <a:schemeClr val="bg1"/>
              </a:solidFill>
            </a:endParaRPr>
          </a:p>
        </p:txBody>
      </p:sp>
      <p:sp>
        <p:nvSpPr>
          <p:cNvPr id="3" name="TextBox 2">
            <a:extLst>
              <a:ext uri="{FF2B5EF4-FFF2-40B4-BE49-F238E27FC236}">
                <a16:creationId xmlns:a16="http://schemas.microsoft.com/office/drawing/2014/main" id="{985AF503-7C35-4F2F-B2CD-D856329192C0}"/>
              </a:ext>
            </a:extLst>
          </p:cNvPr>
          <p:cNvSpPr txBox="1"/>
          <p:nvPr/>
        </p:nvSpPr>
        <p:spPr>
          <a:xfrm>
            <a:off x="1840523" y="3217984"/>
            <a:ext cx="2824028" cy="923330"/>
          </a:xfrm>
          <a:prstGeom prst="rect">
            <a:avLst/>
          </a:prstGeom>
          <a:noFill/>
        </p:spPr>
        <p:txBody>
          <a:bodyPr wrap="square" rtlCol="0">
            <a:spAutoFit/>
          </a:bodyPr>
          <a:lstStyle/>
          <a:p>
            <a:pPr algn="ctr"/>
            <a:r>
              <a:rPr lang="en-US" sz="1800" dirty="0">
                <a:solidFill>
                  <a:schemeClr val="tx1"/>
                </a:solidFill>
              </a:rPr>
              <a:t>Sue Ann </a:t>
            </a:r>
            <a:r>
              <a:rPr lang="en-US" sz="1800" dirty="0" err="1">
                <a:solidFill>
                  <a:schemeClr val="tx1"/>
                </a:solidFill>
              </a:rPr>
              <a:t>Heatherly</a:t>
            </a:r>
            <a:endParaRPr lang="en-US" sz="1800" dirty="0">
              <a:solidFill>
                <a:schemeClr val="tx1"/>
              </a:solidFill>
            </a:endParaRPr>
          </a:p>
          <a:p>
            <a:pPr algn="ctr"/>
            <a:r>
              <a:rPr lang="en-US" sz="1800" dirty="0">
                <a:solidFill>
                  <a:schemeClr val="tx1"/>
                </a:solidFill>
              </a:rPr>
              <a:t>Senior Education Officer</a:t>
            </a:r>
          </a:p>
          <a:p>
            <a:pPr algn="ctr"/>
            <a:r>
              <a:rPr lang="en-US" sz="1800" dirty="0">
                <a:solidFill>
                  <a:schemeClr val="tx1"/>
                </a:solidFill>
              </a:rPr>
              <a:t>Green Bank Observatory</a:t>
            </a:r>
          </a:p>
        </p:txBody>
      </p:sp>
      <p:pic>
        <p:nvPicPr>
          <p:cNvPr id="8" name="Picture 7">
            <a:extLst>
              <a:ext uri="{FF2B5EF4-FFF2-40B4-BE49-F238E27FC236}">
                <a16:creationId xmlns:a16="http://schemas.microsoft.com/office/drawing/2014/main" id="{11F6D781-E00C-40E1-AF85-682F5713B1CE}"/>
              </a:ext>
            </a:extLst>
          </p:cNvPr>
          <p:cNvPicPr>
            <a:picLocks noChangeAspect="1"/>
          </p:cNvPicPr>
          <p:nvPr/>
        </p:nvPicPr>
        <p:blipFill>
          <a:blip r:embed="rId3"/>
          <a:stretch>
            <a:fillRect/>
          </a:stretch>
        </p:blipFill>
        <p:spPr>
          <a:xfrm>
            <a:off x="6334240" y="5208585"/>
            <a:ext cx="2809761" cy="1649416"/>
          </a:xfrm>
          <a:prstGeom prst="rect">
            <a:avLst/>
          </a:prstGeom>
        </p:spPr>
      </p:pic>
      <p:pic>
        <p:nvPicPr>
          <p:cNvPr id="9" name="Picture 8">
            <a:extLst>
              <a:ext uri="{FF2B5EF4-FFF2-40B4-BE49-F238E27FC236}">
                <a16:creationId xmlns:a16="http://schemas.microsoft.com/office/drawing/2014/main" id="{BFE56B0F-19ED-43A8-98AE-F87828DA6FF9}"/>
              </a:ext>
            </a:extLst>
          </p:cNvPr>
          <p:cNvPicPr>
            <a:picLocks noChangeAspect="1"/>
          </p:cNvPicPr>
          <p:nvPr/>
        </p:nvPicPr>
        <p:blipFill>
          <a:blip r:embed="rId4"/>
          <a:stretch>
            <a:fillRect/>
          </a:stretch>
        </p:blipFill>
        <p:spPr>
          <a:xfrm>
            <a:off x="6338944" y="2450122"/>
            <a:ext cx="2769577" cy="2769577"/>
          </a:xfrm>
          <a:prstGeom prst="rect">
            <a:avLst/>
          </a:prstGeom>
        </p:spPr>
      </p:pic>
      <p:pic>
        <p:nvPicPr>
          <p:cNvPr id="10" name="Picture 9">
            <a:extLst>
              <a:ext uri="{FF2B5EF4-FFF2-40B4-BE49-F238E27FC236}">
                <a16:creationId xmlns:a16="http://schemas.microsoft.com/office/drawing/2014/main" id="{E4440C28-A468-4ADD-A4A7-5D2A50C40987}"/>
              </a:ext>
            </a:extLst>
          </p:cNvPr>
          <p:cNvPicPr>
            <a:picLocks noChangeAspect="1"/>
          </p:cNvPicPr>
          <p:nvPr/>
        </p:nvPicPr>
        <p:blipFill rotWithShape="1">
          <a:blip r:embed="rId5"/>
          <a:srcRect t="12799"/>
          <a:stretch/>
        </p:blipFill>
        <p:spPr>
          <a:xfrm>
            <a:off x="6334240" y="-2"/>
            <a:ext cx="2809760" cy="2450123"/>
          </a:xfrm>
          <a:prstGeom prst="rect">
            <a:avLst/>
          </a:prstGeom>
        </p:spPr>
      </p:pic>
      <p:sp>
        <p:nvSpPr>
          <p:cNvPr id="13" name="Rectangle 12">
            <a:extLst>
              <a:ext uri="{FF2B5EF4-FFF2-40B4-BE49-F238E27FC236}">
                <a16:creationId xmlns:a16="http://schemas.microsoft.com/office/drawing/2014/main" id="{636C5804-EE52-42E7-BAD5-125182E16D11}"/>
              </a:ext>
            </a:extLst>
          </p:cNvPr>
          <p:cNvSpPr/>
          <p:nvPr/>
        </p:nvSpPr>
        <p:spPr>
          <a:xfrm>
            <a:off x="4454820" y="3275112"/>
            <a:ext cx="234360" cy="307777"/>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6279750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8AFA34-9DD9-4B6E-B050-664AB9807E33}"/>
              </a:ext>
            </a:extLst>
          </p:cNvPr>
          <p:cNvSpPr/>
          <p:nvPr/>
        </p:nvSpPr>
        <p:spPr>
          <a:xfrm>
            <a:off x="4454820" y="3275112"/>
            <a:ext cx="234360" cy="307777"/>
          </a:xfrm>
          <a:prstGeom prst="rect">
            <a:avLst/>
          </a:prstGeom>
        </p:spPr>
        <p:txBody>
          <a:bodyPr wrap="none">
            <a:spAutoFit/>
          </a:bodyPr>
          <a:lstStyle/>
          <a:p>
            <a:r>
              <a:rPr lang="en-US" dirty="0"/>
              <a:t> </a:t>
            </a:r>
          </a:p>
        </p:txBody>
      </p:sp>
      <p:pic>
        <p:nvPicPr>
          <p:cNvPr id="5" name="Picture 4">
            <a:extLst>
              <a:ext uri="{FF2B5EF4-FFF2-40B4-BE49-F238E27FC236}">
                <a16:creationId xmlns:a16="http://schemas.microsoft.com/office/drawing/2014/main" id="{DD2E7BDD-C776-4055-9E98-8871893FBEBE}"/>
              </a:ext>
            </a:extLst>
          </p:cNvPr>
          <p:cNvPicPr>
            <a:picLocks noChangeAspect="1"/>
          </p:cNvPicPr>
          <p:nvPr/>
        </p:nvPicPr>
        <p:blipFill>
          <a:blip r:embed="rId2"/>
          <a:stretch>
            <a:fillRect/>
          </a:stretch>
        </p:blipFill>
        <p:spPr>
          <a:xfrm>
            <a:off x="0" y="-37734"/>
            <a:ext cx="9043987" cy="6857634"/>
          </a:xfrm>
          <a:prstGeom prst="rect">
            <a:avLst/>
          </a:prstGeom>
        </p:spPr>
      </p:pic>
    </p:spTree>
    <p:extLst>
      <p:ext uri="{BB962C8B-B14F-4D97-AF65-F5344CB8AC3E}">
        <p14:creationId xmlns:p14="http://schemas.microsoft.com/office/powerpoint/2010/main" val="24150207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6CCE0-E02F-4895-9F4E-D16EC51E2BD5}"/>
              </a:ext>
            </a:extLst>
          </p:cNvPr>
          <p:cNvSpPr txBox="1"/>
          <p:nvPr/>
        </p:nvSpPr>
        <p:spPr>
          <a:xfrm>
            <a:off x="305597" y="6319645"/>
            <a:ext cx="4618622" cy="338554"/>
          </a:xfrm>
          <a:prstGeom prst="rect">
            <a:avLst/>
          </a:prstGeom>
          <a:noFill/>
        </p:spPr>
        <p:txBody>
          <a:bodyPr wrap="square" rtlCol="0">
            <a:spAutoFit/>
          </a:bodyPr>
          <a:lstStyle/>
          <a:p>
            <a:r>
              <a:rPr lang="en-US" sz="1600" b="1" dirty="0">
                <a:solidFill>
                  <a:schemeClr val="bg1"/>
                </a:solidFill>
              </a:rPr>
              <a:t>Bill</a:t>
            </a:r>
            <a:endParaRPr lang="en-US" b="1" dirty="0">
              <a:solidFill>
                <a:schemeClr val="bg1"/>
              </a:solidFill>
            </a:endParaRPr>
          </a:p>
        </p:txBody>
      </p:sp>
      <p:pic>
        <p:nvPicPr>
          <p:cNvPr id="2" name="Picture 1">
            <a:extLst>
              <a:ext uri="{FF2B5EF4-FFF2-40B4-BE49-F238E27FC236}">
                <a16:creationId xmlns:a16="http://schemas.microsoft.com/office/drawing/2014/main" id="{ACEFAE05-2BAA-4181-A24E-605A3266EB23}"/>
              </a:ext>
            </a:extLst>
          </p:cNvPr>
          <p:cNvPicPr>
            <a:picLocks noChangeAspect="1"/>
          </p:cNvPicPr>
          <p:nvPr/>
        </p:nvPicPr>
        <p:blipFill>
          <a:blip r:embed="rId2"/>
          <a:stretch>
            <a:fillRect/>
          </a:stretch>
        </p:blipFill>
        <p:spPr>
          <a:xfrm>
            <a:off x="0" y="0"/>
            <a:ext cx="9144000" cy="5135880"/>
          </a:xfrm>
          <a:prstGeom prst="rect">
            <a:avLst/>
          </a:prstGeom>
          <a:ln>
            <a:solidFill>
              <a:schemeClr val="bg1"/>
            </a:solidFill>
          </a:ln>
        </p:spPr>
      </p:pic>
      <p:sp>
        <p:nvSpPr>
          <p:cNvPr id="7" name="TextBox 6">
            <a:extLst>
              <a:ext uri="{FF2B5EF4-FFF2-40B4-BE49-F238E27FC236}">
                <a16:creationId xmlns:a16="http://schemas.microsoft.com/office/drawing/2014/main" id="{00A3D75C-5C1D-4EA5-8E0C-7DB0F2172EFE}"/>
              </a:ext>
            </a:extLst>
          </p:cNvPr>
          <p:cNvSpPr txBox="1"/>
          <p:nvPr/>
        </p:nvSpPr>
        <p:spPr>
          <a:xfrm>
            <a:off x="4924219" y="5253317"/>
            <a:ext cx="4939553" cy="338554"/>
          </a:xfrm>
          <a:prstGeom prst="rect">
            <a:avLst/>
          </a:prstGeom>
          <a:noFill/>
        </p:spPr>
        <p:txBody>
          <a:bodyPr wrap="square" rtlCol="0">
            <a:spAutoFit/>
          </a:bodyPr>
          <a:lstStyle/>
          <a:p>
            <a:r>
              <a:rPr lang="en-US" sz="800" dirty="0">
                <a:hlinkClick r:id="rId3"/>
              </a:rPr>
              <a:t>https://vimeo.com/439706089?utm_source=email&amp;utm_medium=vimeo-cliptranscode-201504&amp;utm_campaign=28749</a:t>
            </a:r>
            <a:endParaRPr lang="en-US" sz="800" dirty="0"/>
          </a:p>
        </p:txBody>
      </p:sp>
      <p:pic>
        <p:nvPicPr>
          <p:cNvPr id="3" name="Picture 2">
            <a:extLst>
              <a:ext uri="{FF2B5EF4-FFF2-40B4-BE49-F238E27FC236}">
                <a16:creationId xmlns:a16="http://schemas.microsoft.com/office/drawing/2014/main" id="{DD883992-3F58-42B4-BE55-27EFE6FB6BC0}"/>
              </a:ext>
            </a:extLst>
          </p:cNvPr>
          <p:cNvPicPr>
            <a:picLocks noChangeAspect="1"/>
          </p:cNvPicPr>
          <p:nvPr/>
        </p:nvPicPr>
        <p:blipFill>
          <a:blip r:embed="rId4"/>
          <a:stretch>
            <a:fillRect/>
          </a:stretch>
        </p:blipFill>
        <p:spPr>
          <a:xfrm>
            <a:off x="1444481" y="199801"/>
            <a:ext cx="6255038" cy="1280271"/>
          </a:xfrm>
          <a:prstGeom prst="rect">
            <a:avLst/>
          </a:prstGeom>
        </p:spPr>
      </p:pic>
    </p:spTree>
    <p:extLst>
      <p:ext uri="{BB962C8B-B14F-4D97-AF65-F5344CB8AC3E}">
        <p14:creationId xmlns:p14="http://schemas.microsoft.com/office/powerpoint/2010/main" val="31973852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205D11-82E4-47A9-9814-1753EDD91259}"/>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1860D88-9952-41DE-9143-A97CEB7B5EA0}"/>
              </a:ext>
            </a:extLst>
          </p:cNvPr>
          <p:cNvSpPr/>
          <p:nvPr/>
        </p:nvSpPr>
        <p:spPr>
          <a:xfrm>
            <a:off x="2434710" y="219670"/>
            <a:ext cx="4416595"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Astro Humor</a:t>
            </a:r>
          </a:p>
        </p:txBody>
      </p:sp>
      <p:pic>
        <p:nvPicPr>
          <p:cNvPr id="5" name="Picture 4">
            <a:extLst>
              <a:ext uri="{FF2B5EF4-FFF2-40B4-BE49-F238E27FC236}">
                <a16:creationId xmlns:a16="http://schemas.microsoft.com/office/drawing/2014/main" id="{64A8AECA-CA70-44C8-86C0-E1F656DEF0AA}"/>
              </a:ext>
            </a:extLst>
          </p:cNvPr>
          <p:cNvPicPr>
            <a:picLocks noChangeAspect="1"/>
          </p:cNvPicPr>
          <p:nvPr/>
        </p:nvPicPr>
        <p:blipFill>
          <a:blip r:embed="rId2"/>
          <a:stretch>
            <a:fillRect/>
          </a:stretch>
        </p:blipFill>
        <p:spPr>
          <a:xfrm>
            <a:off x="985837" y="1100138"/>
            <a:ext cx="7172325" cy="5743575"/>
          </a:xfrm>
          <a:prstGeom prst="rect">
            <a:avLst/>
          </a:prstGeom>
        </p:spPr>
      </p:pic>
    </p:spTree>
    <p:extLst>
      <p:ext uri="{BB962C8B-B14F-4D97-AF65-F5344CB8AC3E}">
        <p14:creationId xmlns:p14="http://schemas.microsoft.com/office/powerpoint/2010/main" val="16592390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143978</TotalTime>
  <Words>1072</Words>
  <Application>Microsoft Office PowerPoint</Application>
  <PresentationFormat>On-screen Show (4:3)</PresentationFormat>
  <Paragraphs>123</Paragraphs>
  <Slides>56</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-webkit-standard</vt:lpstr>
      <vt:lpstr>Roboto</vt:lpstr>
      <vt:lpstr>Arial Black</vt:lpstr>
      <vt:lpstr>Calibri</vt:lpstr>
      <vt:lpstr>Arial</vt:lpstr>
      <vt:lpstr>Helvetica Neue</vt:lpstr>
      <vt:lpstr>Times New Roman</vt:lpstr>
      <vt:lpstr>Office Theme</vt:lpstr>
      <vt:lpstr>PowerPoint Presentation</vt:lpstr>
      <vt:lpstr>Welcome New Members and Guests</vt:lpstr>
      <vt:lpstr>Thank you Joel Goodman</vt:lpstr>
      <vt:lpstr>Membership</vt:lpstr>
      <vt:lpstr>Impromptu Star Parties</vt:lpstr>
      <vt:lpstr>August Guest Presenter August 20,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Comet?</vt:lpstr>
      <vt:lpstr>How are Comets Formed?</vt:lpstr>
      <vt:lpstr>PowerPoint Presentation</vt:lpstr>
      <vt:lpstr>PowerPoint Presentation</vt:lpstr>
      <vt:lpstr>PowerPoint Presentation</vt:lpstr>
      <vt:lpstr>HAL OFFICERS </vt:lpstr>
      <vt:lpstr>HAL Virtual What’s Been Happening?</vt:lpstr>
      <vt:lpstr>Astro-School Virtual</vt:lpstr>
      <vt:lpstr>Astro-School Virtual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HAL Open Cluster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To All of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Philip Whitebloom</cp:lastModifiedBy>
  <cp:revision>910</cp:revision>
  <dcterms:modified xsi:type="dcterms:W3CDTF">2020-07-23T22:53:45Z</dcterms:modified>
</cp:coreProperties>
</file>